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charts/chart1.xml" ContentType="application/vnd.openxmlformats-officedocument.drawingml.chart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2000" cy="6858000"/>
  <p:notesSz cx="6858000" cy="12192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charts/_rels/chart1.xml.rels>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roundedCorners val="1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</c:v>
                </c:pt>
              </c:strCache>
            </c:strRef>
          </c:tx>
          <c:spPr>
            <a:solidFill>
              <a:srgbClr val="ABAFB3"/>
            </a:solidFill>
            <a:effectLst/>
          </c:spPr>
          <c:invertIfNegative val="0"/>
          <c:dLbls>
            <c:numFmt formatCode="#,##0" sourceLinked="0"/>
            <c:txPr>
              <a:bodyPr/>
              <a:lstStyle/>
              <a:p>
                <a:pPr>
                  <a:defRPr b="1" i="0" strike="noStrike" sz="1200" u="none">
                    <a:solidFill>
                      <a:srgbClr val="1A1A1A"/>
                    </a:solidFill>
                    <a:latin typeface="Arial"/>
                  </a:defRPr>
                </a:pPr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dPt>
            <c:idx val="0"/>
            <c:invertIfNegative val="0"/>
            <c:bubble3D val="0"/>
            <c:spPr>
              <a:solidFill>
                <a:srgbClr val="ABAFB3"/>
              </a:solidFill>
              <a:effectLst/>
            </c:spPr>
          </c:dPt>
          <c:dPt>
            <c:idx val="1"/>
            <c:invertIfNegative val="0"/>
            <c:bubble3D val="0"/>
            <c:spPr>
              <a:solidFill>
                <a:srgbClr val="ABAFB3"/>
              </a:solidFill>
              <a:effectLst/>
            </c:spPr>
          </c:dPt>
          <c:dPt>
            <c:idx val="2"/>
            <c:invertIfNegative val="0"/>
            <c:bubble3D val="0"/>
            <c:spPr>
              <a:solidFill>
                <a:srgbClr val="2E7CF6"/>
              </a:solidFill>
              <a:effectLst/>
            </c:spPr>
          </c:dPt>
          <c:cat>
            <c:multiLvlStrRef>
              <c:f>Sheet1!$A$2:$A$4</c:f>
              <c:multiLvlStrCache>
                <c:ptCount val="3"/>
                <c:lvl>
                  <c:pt idx="0">
                    <c:v>A</c:v>
                  </c:pt>
                  <c:pt idx="1">
                    <c:v>B</c:v>
                  </c:pt>
                  <c:pt idx="2">
                    <c:v>C</c:v>
                  </c:pt>
                </c:lvl>
              </c:multiLvlStrCache>
            </c:multiLvl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60.9</c:v>
                </c:pt>
                <c:pt idx="1">
                  <c:v>130.5</c:v>
                </c:pt>
                <c:pt idx="2">
                  <c:v>215.9</c:v>
                </c:pt>
              </c:numCache>
            </c:numRef>
          </c:val>
        </c:ser>
        <c:dLbls>
          <c:numFmt formatCode="#,##0" sourceLinked="0"/>
          <c:txPr>
            <a:bodyPr/>
            <a:lstStyle/>
            <a:p>
              <a:pPr>
                <a:defRPr b="1" i="0" strike="noStrike" sz="1200" u="none">
                  <a:solidFill>
                    <a:srgbClr val="1A1A1A"/>
                  </a:solidFill>
                  <a:latin typeface="Arial"/>
                </a:defRPr>
              </a:pPr>
            </a:p>
          </c:txPr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gapWidth val="150"/>
        <c:overlap val="0"/>
        <c:axId val="2094734554"/>
        <c:axId val="2094734552"/>
        <c:axId val="2094734556"/>
      </c:barChart>
      <c:catAx>
        <c:axId val="209473455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1100" b="0" i="0" u="none" strike="noStrike">
                <a:solidFill>
                  <a:srgbClr val="595959"/>
                </a:solidFill>
                <a:latin typeface="Arial"/>
              </a:defRPr>
            </a:pPr>
            <a:endParaRPr lang="en-US"/>
          </a:p>
        </c:txPr>
        <c:crossAx val="2094734552"/>
        <c:crosses val="autoZero"/>
        <c:auto val="1"/>
        <c:lblAlgn val="ctr"/>
        <c:noMultiLvlLbl val="1"/>
      </c:catAx>
      <c:valAx>
        <c:axId val="2094734552"/>
        <c:scaling>
          <c:orientation val="minMax"/>
          <c:max val="240"/>
          <c:min val="0"/>
        </c:scaling>
        <c:delete val="0"/>
        <c:axPos val="l"/>
        <c:majorGridlines>
          <c:spPr>
            <a:ln w="6350" cap="flat">
              <a:solidFill>
                <a:srgbClr val="E8E8E8"/>
              </a:solidFill>
              <a:prstDash val="solid"/>
              <a:round/>
            </a:ln>
          </c:spPr>
        </c:majorGridlines>
        <c:numFmt formatCode="General" sourceLinked="0"/>
        <c:majorTickMark val="out"/>
        <c:minorTickMark val="none"/>
        <c:tickLblPos val="nextTo"/>
        <c:spPr>
          <a:ln w="12700" cap="flat">
            <a:solidFill>
              <a:srgbClr val="888888"/>
            </a:solidFill>
            <a:prstDash val="solid"/>
            <a:round/>
          </a:ln>
        </c:spPr>
        <c:txPr>
          <a:bodyPr/>
          <a:lstStyle/>
          <a:p>
            <a:pPr>
              <a:defRPr sz="900" b="0" i="0" u="none" strike="noStrike">
                <a:solidFill>
                  <a:srgbClr val="8C8C8C"/>
                </a:solidFill>
                <a:latin typeface="Arial"/>
              </a:defRPr>
            </a:pPr>
            <a:endParaRPr lang="en-US"/>
          </a:p>
        </c:txPr>
        <c:crossAx val="2094734554"/>
        <c:crosses val="autoZero"/>
        <c:crossBetween val="between"/>
      </c:valAx>
      <c:spPr>
        <a:solidFill>
          <a:srgbClr val="FFFFFF"/>
        </a:solidFill>
        <a:ln>
          <a:noFill/>
        </a:ln>
        <a:effectLst/>
      </c:spPr>
    </c:plotArea>
    <c:plotVisOnly val="1"/>
    <c:dispBlanksAs val="span"/>
  </c:chart>
  <c:spPr>
    <a:solidFill>
      <a:srgbClr val="FFFFFF"/>
    </a:solidFill>
    <a:ln>
      <a:noFill/>
    </a:ln>
    <a:effectLst/>
  </c:sp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chart" Target="/ppt/charts/chart1.xml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1115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11430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5B9C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SPRINT OS - EXAMPLE DECK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749808" y="1554480"/>
            <a:ext cx="10607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2F4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Document title</a:t>
            </a:r>
            <a:endParaRPr lang="en-US" sz="4200" dirty="0"/>
          </a:p>
        </p:txBody>
      </p:sp>
      <p:sp>
        <p:nvSpPr>
          <p:cNvPr id="4" name="Shape 2"/>
          <p:cNvSpPr/>
          <p:nvPr/>
        </p:nvSpPr>
        <p:spPr>
          <a:xfrm>
            <a:off x="777240" y="2606040"/>
            <a:ext cx="1828800" cy="45720"/>
          </a:xfrm>
          <a:prstGeom prst="rect">
            <a:avLst/>
          </a:prstGeom>
          <a:solidFill>
            <a:srgbClr val="5B9C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2880360"/>
            <a:ext cx="98755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800" dirty="0">
                <a:solidFill>
                  <a:srgbClr val="F2F4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Governing idea in one sentence: the conclusion first, not a topic label.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777240" y="5074920"/>
            <a:ext cx="10607040" cy="0"/>
          </a:xfrm>
          <a:prstGeom prst="line">
            <a:avLst/>
          </a:prstGeom>
          <a:noFill/>
          <a:ln w="12700">
            <a:solidFill>
              <a:srgbClr val="2A323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77240" y="521208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F4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Subtitle / audience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77240" y="548640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6B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Prepared by ...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5943600" y="521208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F4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Month YYYY</a:t>
            </a:r>
            <a:endParaRPr lang="en-US" sz="1300" dirty="0"/>
          </a:p>
        </p:txBody>
      </p:sp>
      <p:sp>
        <p:nvSpPr>
          <p:cNvPr id="10" name="Text 8"/>
          <p:cNvSpPr/>
          <p:nvPr/>
        </p:nvSpPr>
        <p:spPr>
          <a:xfrm>
            <a:off x="5943600" y="548640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6B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Internal document, confidential</a:t>
            </a:r>
            <a:endParaRPr lang="en-US" sz="1200" dirty="0"/>
          </a:p>
        </p:txBody>
      </p:sp>
      <p:sp>
        <p:nvSpPr>
          <p:cNvPr id="11" name="Text 9"/>
          <p:cNvSpPr/>
          <p:nvPr/>
        </p:nvSpPr>
        <p:spPr>
          <a:xfrm>
            <a:off x="777240" y="6355080"/>
            <a:ext cx="10607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6B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... (one .md per document in sources/).</a:t>
            </a:r>
            <a:endParaRPr lang="en-US" sz="9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10896"/>
            <a:ext cx="11155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200" kern="0" dirty="0">
                <a:solidFill>
                  <a:srgbClr val="1D5FC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PILLAR 1 - EXAMPLE</a:t>
            </a:r>
            <a:endParaRPr lang="en-US" sz="1050" dirty="0"/>
          </a:p>
        </p:txBody>
      </p:sp>
      <p:sp>
        <p:nvSpPr>
          <p:cNvPr id="3" name="Text 1"/>
          <p:cNvSpPr/>
          <p:nvPr/>
        </p:nvSpPr>
        <p:spPr>
          <a:xfrm>
            <a:off x="502920" y="585216"/>
            <a:ext cx="11155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2000"/>
              </a:lnSpc>
              <a:buNone/>
            </a:pPr>
            <a:r>
              <a:rPr lang="en-US" sz="21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highlighted data point concludes directly: the title is a complete sentence</a:t>
            </a:r>
            <a:endParaRPr lang="en-US" sz="2100" dirty="0"/>
          </a:p>
        </p:txBody>
      </p:sp>
      <p:sp>
        <p:nvSpPr>
          <p:cNvPr id="4" name="Shape 2"/>
          <p:cNvSpPr/>
          <p:nvPr/>
        </p:nvSpPr>
        <p:spPr>
          <a:xfrm>
            <a:off x="502920" y="1435608"/>
            <a:ext cx="11155680" cy="25603"/>
          </a:xfrm>
          <a:prstGeom prst="rect">
            <a:avLst/>
          </a:prstGeom>
          <a:solidFill>
            <a:srgbClr val="2E7CF6"/>
          </a:solidFill>
          <a:ln/>
        </p:spPr>
      </p:sp>
      <p:sp>
        <p:nvSpPr>
          <p:cNvPr id="5" name="Text 3"/>
          <p:cNvSpPr/>
          <p:nvPr/>
        </p:nvSpPr>
        <p:spPr>
          <a:xfrm>
            <a:off x="502920" y="1499616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5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Key message: one line that sets the reading angle.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502920" y="1965960"/>
            <a:ext cx="64008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100" b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Exhibit header (unit)</a:t>
            </a:r>
            <a:endParaRPr lang="en-US" sz="1100" dirty="0"/>
          </a:p>
        </p:txBody>
      </p:sp>
      <p:graphicFrame>
        <p:nvGraphicFramePr>
          <p:cNvPr id="7" name="Chart 0" descr=""/>
          <p:cNvGraphicFramePr/>
          <p:nvPr/>
        </p:nvGraphicFramePr>
        <p:xfrm>
          <a:off x="365760" y="2286000"/>
          <a:ext cx="6766560" cy="3291840"/>
        </p:xfrm>
        <a:graphic xmlns:a="http://schemas.openxmlformats.org/drawingml/2006/main">
          <a:graphicData uri="http://schemas.openxmlformats.org/drawingml/2006/chart">
            <c:chart xmlns:c="http://schemas.openxmlformats.org/drawingml/2006/chart" r:id="rId1"/>
          </a:graphicData>
        </a:graphic>
      </p:graphicFrame>
      <p:sp>
        <p:nvSpPr>
          <p:cNvPr id="8" name="Text 5"/>
          <p:cNvSpPr/>
          <p:nvPr/>
        </p:nvSpPr>
        <p:spPr>
          <a:xfrm>
            <a:off x="7498080" y="2011680"/>
            <a:ext cx="40233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100" kern="0" dirty="0">
                <a:solidFill>
                  <a:srgbClr val="1D5FC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Proof points</a:t>
            </a:r>
            <a:endParaRPr lang="en-US" sz="1050" dirty="0"/>
          </a:p>
        </p:txBody>
      </p:sp>
      <p:sp>
        <p:nvSpPr>
          <p:cNvPr id="9" name="Text 6"/>
          <p:cNvSpPr/>
          <p:nvPr/>
        </p:nvSpPr>
        <p:spPr>
          <a:xfrm>
            <a:off x="7498080" y="2331720"/>
            <a:ext cx="4114800" cy="3200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marL="165100" indent="-165100">
              <a:lnSpc>
                <a:spcPct val="112000"/>
              </a:lnSpc>
              <a:spcAft>
                <a:spcPts val="900"/>
              </a:spcAft>
              <a:buSzPct val="100000"/>
              <a:buChar char="•"/>
            </a:pPr>
            <a:r>
              <a:rPr lang="en-US" sz="12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First proof point, a complete self-contained sentence with a sourced figure [F].</a:t>
            </a:r>
            <a:endParaRPr lang="en-US" sz="1200" dirty="0"/>
          </a:p>
          <a:p>
            <a:pPr algn="l" marL="165100" indent="-165100">
              <a:lnSpc>
                <a:spcPct val="112000"/>
              </a:lnSpc>
              <a:spcAft>
                <a:spcPts val="900"/>
              </a:spcAft>
              <a:buSzPct val="100000"/>
              <a:buChar char="•"/>
            </a:pPr>
            <a:r>
              <a:rPr lang="en-US" sz="12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Second proof point that spells out a mechanism rather than a symbol [I].</a:t>
            </a:r>
            <a:endParaRPr lang="en-US" sz="1200" dirty="0"/>
          </a:p>
          <a:p>
            <a:pPr algn="l" marL="165100" indent="-165100">
              <a:lnSpc>
                <a:spcPct val="112000"/>
              </a:lnSpc>
              <a:spcAft>
                <a:spcPts val="900"/>
              </a:spcAft>
              <a:buSzPct val="100000"/>
              <a:buChar char="•"/>
            </a:pPr>
            <a:r>
              <a:rPr lang="en-US" sz="12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Third proof point, a clearly labeled assumption when data is missing [A].</a:t>
            </a:r>
            <a:endParaRPr lang="en-US" sz="1200" dirty="0"/>
          </a:p>
        </p:txBody>
      </p:sp>
      <p:sp>
        <p:nvSpPr>
          <p:cNvPr id="10" name="Shape 7"/>
          <p:cNvSpPr/>
          <p:nvPr/>
        </p:nvSpPr>
        <p:spPr>
          <a:xfrm>
            <a:off x="502920" y="5779008"/>
            <a:ext cx="11155680" cy="548640"/>
          </a:xfrm>
          <a:prstGeom prst="rect">
            <a:avLst/>
          </a:prstGeom>
          <a:solidFill>
            <a:srgbClr val="EFF4FE"/>
          </a:solidFill>
          <a:ln w="6350">
            <a:solidFill>
              <a:srgbClr val="CFCFCF"/>
            </a:solidFill>
            <a:prstDash val="solid"/>
          </a:ln>
        </p:spPr>
      </p:sp>
      <p:sp>
        <p:nvSpPr>
          <p:cNvPr id="11" name="Shape 8"/>
          <p:cNvSpPr/>
          <p:nvPr/>
        </p:nvSpPr>
        <p:spPr>
          <a:xfrm>
            <a:off x="502920" y="5779008"/>
            <a:ext cx="73152" cy="548640"/>
          </a:xfrm>
          <a:prstGeom prst="rect">
            <a:avLst/>
          </a:prstGeom>
          <a:solidFill>
            <a:srgbClr val="2E7CF6"/>
          </a:solidFill>
          <a:ln/>
        </p:spPr>
      </p:sp>
      <p:sp>
        <p:nvSpPr>
          <p:cNvPr id="12" name="Text 9"/>
          <p:cNvSpPr/>
          <p:nvPr/>
        </p:nvSpPr>
        <p:spPr>
          <a:xfrm>
            <a:off x="713232" y="5779008"/>
            <a:ext cx="10835640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05000"/>
              </a:lnSpc>
              <a:buNone/>
            </a:pPr>
            <a:r>
              <a:rPr lang="en-US" sz="1200" b="1" dirty="0">
                <a:solidFill>
                  <a:srgbClr val="1D5FC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Implication: </a:t>
            </a:r>
            <a:pPr indent="0" marL="0">
              <a:lnSpc>
                <a:spcPct val="105000"/>
              </a:lnSpc>
              <a:buNone/>
            </a:pPr>
            <a:r>
              <a:rPr lang="en-US" sz="12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consequence sentence (so-what): what the data implies for the decision.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502920" y="6419088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C8C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sources/&lt;doc&gt;.md. Assumptions [A]/[E] made explicit.</a:t>
            </a:r>
            <a:endParaRPr lang="en-US" sz="800" dirty="0"/>
          </a:p>
        </p:txBody>
      </p:sp>
      <p:sp>
        <p:nvSpPr>
          <p:cNvPr id="14" name="Text 11"/>
          <p:cNvSpPr/>
          <p:nvPr/>
        </p:nvSpPr>
        <p:spPr>
          <a:xfrm>
            <a:off x="11292840" y="641908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1D5FC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02</a:t>
            </a:r>
            <a:endParaRPr lang="en-US" sz="8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502920" y="310896"/>
            <a:ext cx="11155680" cy="25603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050" b="1" spc="200" kern="0" dirty="0">
                <a:solidFill>
                  <a:srgbClr val="1D5FC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ANALYSIS</a:t>
            </a:r>
            <a:endParaRPr lang="en-US" sz="1050" dirty="0"/>
          </a:p>
        </p:txBody>
      </p:sp>
      <p:sp>
        <p:nvSpPr>
          <p:cNvPr id="3" name="Text 1"/>
          <p:cNvSpPr/>
          <p:nvPr/>
        </p:nvSpPr>
        <p:spPr>
          <a:xfrm>
            <a:off x="502920" y="585216"/>
            <a:ext cx="11155680" cy="82296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lnSpc>
                <a:spcPct val="102000"/>
              </a:lnSpc>
              <a:buNone/>
            </a:pPr>
            <a:r>
              <a:rPr lang="en-US" sz="21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When the point is an analysis, write it out: prose carries more than a chart wrapped in bullets</a:t>
            </a:r>
            <a:endParaRPr lang="en-US" sz="2100" dirty="0"/>
          </a:p>
        </p:txBody>
      </p:sp>
      <p:sp>
        <p:nvSpPr>
          <p:cNvPr id="4" name="Shape 2"/>
          <p:cNvSpPr/>
          <p:nvPr/>
        </p:nvSpPr>
        <p:spPr>
          <a:xfrm>
            <a:off x="502920" y="1435608"/>
            <a:ext cx="11155680" cy="25603"/>
          </a:xfrm>
          <a:prstGeom prst="rect">
            <a:avLst/>
          </a:prstGeom>
          <a:solidFill>
            <a:srgbClr val="2E7CF6"/>
          </a:solidFill>
          <a:ln/>
        </p:spPr>
      </p:sp>
      <p:sp>
        <p:nvSpPr>
          <p:cNvPr id="5" name="Text 3"/>
          <p:cNvSpPr/>
          <p:nvPr/>
        </p:nvSpPr>
        <p:spPr>
          <a:xfrm>
            <a:off x="502920" y="1499616"/>
            <a:ext cx="11155680" cy="384048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indent="0" marL="0">
              <a:buNone/>
            </a:pPr>
            <a:r>
              <a:rPr lang="en-US" sz="1350" i="1" dirty="0">
                <a:solidFill>
                  <a:srgbClr val="59595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Example of a written page: a kicker, then points developed in complete sentences.</a:t>
            </a:r>
            <a:endParaRPr lang="en-US" sz="1350" dirty="0"/>
          </a:p>
        </p:txBody>
      </p:sp>
      <p:sp>
        <p:nvSpPr>
          <p:cNvPr id="6" name="Text 4"/>
          <p:cNvSpPr/>
          <p:nvPr/>
        </p:nvSpPr>
        <p:spPr>
          <a:xfrm>
            <a:off x="502920" y="2011680"/>
            <a:ext cx="11155680" cy="347472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indent="0" marL="0">
              <a:lnSpc>
                <a:spcPct val="140000"/>
              </a:lnSpc>
              <a:spcAft>
                <a:spcPts val="1200"/>
              </a:spcAft>
              <a:buNone/>
            </a:pPr>
            <a:r>
              <a:rPr lang="en-US" sz="14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slide's form must follow the idea it carries. A number is shown in an exhibit; a mechanism, a cause or a stake is written out, because sentences convey the reasoning, not one more bar on a chart.</a:t>
            </a:r>
            <a:endParaRPr lang="en-US" sz="1400" dirty="0"/>
          </a:p>
          <a:p>
            <a:pPr algn="l" indent="0" marL="0">
              <a:lnSpc>
                <a:spcPct val="14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written page stands on its own. </a:t>
            </a:r>
            <a:pPr algn="l" indent="0" marL="0">
              <a:lnSpc>
                <a:spcPct val="140000"/>
              </a:lnSpc>
              <a:spcAft>
                <a:spcPts val="1200"/>
              </a:spcAft>
              <a:buNone/>
            </a:pPr>
            <a:r>
              <a:rPr lang="en-US" sz="14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reader understands the argument without a presenter, which makes it the right slide for documents and working notes meant to be read.</a:t>
            </a:r>
            <a:endParaRPr lang="en-US" sz="1400" dirty="0"/>
          </a:p>
          <a:p>
            <a:pPr algn="l" indent="0" marL="0">
              <a:lnSpc>
                <a:spcPct val="140000"/>
              </a:lnSpc>
              <a:spcAft>
                <a:spcPts val="1200"/>
              </a:spcAft>
              <a:buNone/>
            </a:pPr>
            <a:r>
              <a:rPr lang="en-US" sz="1400" b="1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It mixes with exhibits without replacing them. </a:t>
            </a:r>
            <a:pPr algn="l" indent="0" marL="0">
              <a:lnSpc>
                <a:spcPct val="140000"/>
              </a:lnSpc>
              <a:spcAft>
                <a:spcPts val="1200"/>
              </a:spcAft>
              <a:buNone/>
            </a:pPr>
            <a:r>
              <a:rPr lang="en-US" sz="1400" dirty="0">
                <a:solidFill>
                  <a:srgbClr val="1A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 good deck alternates written pages, tables and charts: that variety is what makes it dense and natural rather than monotonous.</a:t>
            </a:r>
            <a:endParaRPr lang="en-US" sz="1400" dirty="0"/>
          </a:p>
        </p:txBody>
      </p:sp>
      <p:sp>
        <p:nvSpPr>
          <p:cNvPr id="7" name="Text 5"/>
          <p:cNvSpPr/>
          <p:nvPr/>
        </p:nvSpPr>
        <p:spPr>
          <a:xfrm>
            <a:off x="502920" y="6419088"/>
            <a:ext cx="1051560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800" dirty="0">
                <a:solidFill>
                  <a:srgbClr val="8C8C8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Source: Sprint OS Deck Builder methodology.</a:t>
            </a:r>
            <a:endParaRPr lang="en-US" sz="800" dirty="0"/>
          </a:p>
        </p:txBody>
      </p:sp>
      <p:sp>
        <p:nvSpPr>
          <p:cNvPr id="8" name="Text 6"/>
          <p:cNvSpPr/>
          <p:nvPr/>
        </p:nvSpPr>
        <p:spPr>
          <a:xfrm>
            <a:off x="11292840" y="6419088"/>
            <a:ext cx="365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r" indent="0" marL="0">
              <a:buNone/>
            </a:pPr>
            <a:r>
              <a:rPr lang="en-US" sz="850" b="1" dirty="0">
                <a:solidFill>
                  <a:srgbClr val="1D5FC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03</a:t>
            </a:r>
            <a:endParaRPr lang="en-US" sz="8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11151A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0"/>
          <p:cNvSpPr/>
          <p:nvPr/>
        </p:nvSpPr>
        <p:spPr>
          <a:xfrm>
            <a:off x="777240" y="1143000"/>
            <a:ext cx="10058400" cy="3200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b="1" spc="300" kern="0" dirty="0">
                <a:solidFill>
                  <a:srgbClr val="5B9C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 SUMMARY</a:t>
            </a:r>
            <a:endParaRPr lang="en-US" sz="1200" dirty="0"/>
          </a:p>
        </p:txBody>
      </p:sp>
      <p:sp>
        <p:nvSpPr>
          <p:cNvPr id="3" name="Text 1"/>
          <p:cNvSpPr/>
          <p:nvPr/>
        </p:nvSpPr>
        <p:spPr>
          <a:xfrm>
            <a:off x="749808" y="1554480"/>
            <a:ext cx="10607040" cy="9144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4200" b="1" dirty="0">
                <a:solidFill>
                  <a:srgbClr val="F2F4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The conclusion in one sentence, then the next steps</a:t>
            </a:r>
            <a:endParaRPr lang="en-US" sz="4200" dirty="0"/>
          </a:p>
        </p:txBody>
      </p:sp>
      <p:sp>
        <p:nvSpPr>
          <p:cNvPr id="4" name="Shape 2"/>
          <p:cNvSpPr/>
          <p:nvPr/>
        </p:nvSpPr>
        <p:spPr>
          <a:xfrm>
            <a:off x="777240" y="2606040"/>
            <a:ext cx="1828800" cy="45720"/>
          </a:xfrm>
          <a:prstGeom prst="rect">
            <a:avLst/>
          </a:prstGeom>
          <a:solidFill>
            <a:srgbClr val="5B9CFF"/>
          </a:solidFill>
          <a:ln/>
        </p:spPr>
      </p:sp>
      <p:sp>
        <p:nvSpPr>
          <p:cNvPr id="5" name="Text 3"/>
          <p:cNvSpPr/>
          <p:nvPr/>
        </p:nvSpPr>
        <p:spPr>
          <a:xfrm>
            <a:off x="777240" y="2880360"/>
            <a:ext cx="9875520" cy="13716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lnSpc>
                <a:spcPct val="112000"/>
              </a:lnSpc>
              <a:buNone/>
            </a:pPr>
            <a:r>
              <a:rPr lang="en-US" sz="1800" dirty="0">
                <a:solidFill>
                  <a:srgbClr val="F2F4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Next steps: 1) ... 2) ... 3). Each one actionable (who, what, when).</a:t>
            </a:r>
            <a:endParaRPr lang="en-US" sz="1800" dirty="0"/>
          </a:p>
        </p:txBody>
      </p:sp>
      <p:sp>
        <p:nvSpPr>
          <p:cNvPr id="6" name="Shape 4"/>
          <p:cNvSpPr/>
          <p:nvPr/>
        </p:nvSpPr>
        <p:spPr>
          <a:xfrm>
            <a:off x="777240" y="5074920"/>
            <a:ext cx="10607040" cy="0"/>
          </a:xfrm>
          <a:prstGeom prst="line">
            <a:avLst/>
          </a:prstGeom>
          <a:noFill/>
          <a:ln w="12700">
            <a:solidFill>
              <a:srgbClr val="2A323B"/>
            </a:solidFill>
            <a:prstDash val="solid"/>
          </a:ln>
        </p:spPr>
      </p:sp>
      <p:sp>
        <p:nvSpPr>
          <p:cNvPr id="7" name="Text 5"/>
          <p:cNvSpPr/>
          <p:nvPr/>
        </p:nvSpPr>
        <p:spPr>
          <a:xfrm>
            <a:off x="777240" y="521208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300" b="1" dirty="0">
                <a:solidFill>
                  <a:srgbClr val="F2F4F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Contact</a:t>
            </a:r>
            <a:endParaRPr lang="en-US" sz="1300" dirty="0"/>
          </a:p>
        </p:txBody>
      </p:sp>
      <p:sp>
        <p:nvSpPr>
          <p:cNvPr id="8" name="Text 6"/>
          <p:cNvSpPr/>
          <p:nvPr/>
        </p:nvSpPr>
        <p:spPr>
          <a:xfrm>
            <a:off x="777240" y="5486400"/>
            <a:ext cx="493776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1200" dirty="0">
                <a:solidFill>
                  <a:srgbClr val="9AA6B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firstname.lastname@sprint-os.com</a:t>
            </a:r>
            <a:endParaRPr lang="en-US" sz="1200" dirty="0"/>
          </a:p>
        </p:txBody>
      </p:sp>
      <p:sp>
        <p:nvSpPr>
          <p:cNvPr id="9" name="Text 7"/>
          <p:cNvSpPr/>
          <p:nvPr/>
        </p:nvSpPr>
        <p:spPr>
          <a:xfrm>
            <a:off x="777240" y="6355080"/>
            <a:ext cx="10607040" cy="27432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indent="0" marL="0">
              <a:buNone/>
            </a:pPr>
            <a:r>
              <a:rPr lang="en-US" sz="900" dirty="0">
                <a:solidFill>
                  <a:srgbClr val="9AA6B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Internal document, confidential.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Sprint OS - example</dc:title>
  <dc:subject>PptxGenJS Presentation</dc:subject>
  <dc:creator>Sprint OS</dc:creator>
  <cp:lastModifiedBy>Sprint OS</cp:lastModifiedBy>
  <cp:revision>1</cp:revision>
  <dcterms:created xsi:type="dcterms:W3CDTF">2026-07-15T19:47:54Z</dcterms:created>
  <dcterms:modified xsi:type="dcterms:W3CDTF">2026-07-15T19:47:54Z</dcterms:modified>
</cp:coreProperties>
</file>