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docProps/app.xml" ContentType="application/vnd.openxmlformats-officedocument.extended-properties+xml"/>
  <Override PartName="/docProps/core.xml" ContentType="application/vnd.openxmlformats-package.core-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extended-properties" Target="docProps/app.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Lst>
  <p:notesMasterIdLst>
    <p:notesMasterId r:id="rId39"/>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notesMaster" Target="notesMasters/notesMaster1.xml"/><Relationship Id="rId40" Type="http://schemas.openxmlformats.org/officeDocument/2006/relationships/presProps" Target="presProps.xml"/><Relationship Id="rId41" Type="http://schemas.openxmlformats.org/officeDocument/2006/relationships/viewProps" Target="viewProps.xml"/><Relationship Id="rId42" Type="http://schemas.openxmlformats.org/officeDocument/2006/relationships/theme" Target="theme/theme1.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Worksheet4.xlsx"/></Relationships>
</file>

<file path=ppt/charts/chart1.xml><?xml version="1.0" encoding="utf-8"?>
<c:chartSpace xmlns:c="http://schemas.openxmlformats.org/drawingml/2006/chart" xmlns:a="http://schemas.openxmlformats.org/drawingml/2006/main" xmlns:r="http://schemas.openxmlformats.org/officeDocument/2006/relationships">
  <c:date1904 val="0"/>
  <c:roundedCorners val="1"/>
  <c:chart>
    <c:autoTitleDeleted val="1"/>
    <c:plotArea>
      <c:layout/>
      <c:barChart>
        <c:barDir val="col"/>
        <c:grouping val="clustered"/>
        <c:varyColors val="0"/>
        <c:ser>
          <c:idx val="0"/>
          <c:order val="0"/>
          <c:tx>
            <c:strRef>
              <c:f>Sheet1!$B$1</c:f>
              <c:strCache>
                <c:ptCount val="1"/>
                <c:pt idx="0">
                  <c:v>Equipment</c:v>
                </c:pt>
              </c:strCache>
            </c:strRef>
          </c:tx>
          <c:spPr>
            <a:solidFill>
              <a:srgbClr val="ABAFB3"/>
            </a:solidFill>
            <a:effectLst/>
          </c:spPr>
          <c:invertIfNegative val="0"/>
          <c:dLbls>
            <c:numFmt formatCode="#,##0" sourceLinked="0"/>
            <c:txPr>
              <a:bodyPr/>
              <a:lstStyle/>
              <a:p>
                <a:pPr>
                  <a:defRPr b="1" i="0" strike="noStrike" sz="1000" u="none">
                    <a:solidFill>
                      <a:srgbClr val="1A1A1A"/>
                    </a:solidFill>
                    <a:latin typeface="Arial"/>
                  </a:defRPr>
                </a:pPr>
              </a:p>
            </c:txPr>
            <c:showLegendKey val="0"/>
            <c:showVal val="1"/>
            <c:showCatName val="0"/>
            <c:showSerName val="0"/>
            <c:showPercent val="0"/>
            <c:showBubbleSize val="0"/>
            <c:showLeaderLines val="0"/>
          </c:dLbls>
          <c:cat>
            <c:multiLvlStrRef>
              <c:f>Sheet1!$A$2:$A$6</c:f>
              <c:multiLvlStrCache>
                <c:ptCount val="5"/>
                <c:lvl>
                  <c:pt idx="0">
                    <c:v>2021</c:v>
                  </c:pt>
                  <c:pt idx="1">
                    <c:v>2022</c:v>
                  </c:pt>
                  <c:pt idx="2">
                    <c:v>2023</c:v>
                  </c:pt>
                  <c:pt idx="3">
                    <c:v>2024</c:v>
                  </c:pt>
                  <c:pt idx="4">
                    <c:v>2025</c:v>
                  </c:pt>
                </c:lvl>
              </c:multiLvlStrCache>
            </c:multiLvlStrRef>
          </c:cat>
          <c:val>
            <c:numRef>
              <c:f>Sheet1!$B$2:$B$6</c:f>
              <c:numCache>
                <c:formatCode>General</c:formatCode>
                <c:ptCount val="5"/>
                <c:pt idx="0">
                  <c:v>22.4</c:v>
                </c:pt>
                <c:pt idx="1">
                  <c:v>21.8</c:v>
                </c:pt>
                <c:pt idx="2">
                  <c:v>21.1</c:v>
                </c:pt>
                <c:pt idx="3">
                  <c:v>20.6</c:v>
                </c:pt>
                <c:pt idx="4">
                  <c:v>20.1</c:v>
                </c:pt>
              </c:numCache>
            </c:numRef>
          </c:val>
        </c:ser>
        <c:ser>
          <c:idx val="1"/>
          <c:order val="1"/>
          <c:tx>
            <c:strRef>
              <c:f>Sheet1!$C$1</c:f>
              <c:strCache>
                <c:ptCount val="1"/>
                <c:pt idx="0">
                  <c:v>Services</c:v>
                </c:pt>
              </c:strCache>
            </c:strRef>
          </c:tx>
          <c:spPr>
            <a:solidFill>
              <a:srgbClr val="2E7CF6"/>
            </a:solidFill>
            <a:effectLst/>
          </c:spPr>
          <c:invertIfNegative val="0"/>
          <c:dLbls>
            <c:numFmt formatCode="#,##0" sourceLinked="0"/>
            <c:txPr>
              <a:bodyPr/>
              <a:lstStyle/>
              <a:p>
                <a:pPr>
                  <a:defRPr b="1" i="0" strike="noStrike" sz="1000" u="none">
                    <a:solidFill>
                      <a:srgbClr val="1A1A1A"/>
                    </a:solidFill>
                    <a:latin typeface="Arial"/>
                  </a:defRPr>
                </a:pPr>
              </a:p>
            </c:txPr>
            <c:showLegendKey val="0"/>
            <c:showVal val="1"/>
            <c:showCatName val="0"/>
            <c:showSerName val="0"/>
            <c:showPercent val="0"/>
            <c:showBubbleSize val="0"/>
            <c:showLeaderLines val="0"/>
          </c:dLbls>
          <c:cat>
            <c:multiLvlStrRef>
              <c:f>Sheet1!$A$2:$A$6</c:f>
              <c:multiLvlStrCache>
                <c:ptCount val="5"/>
                <c:lvl>
                  <c:pt idx="0">
                    <c:v>2021</c:v>
                  </c:pt>
                  <c:pt idx="1">
                    <c:v>2022</c:v>
                  </c:pt>
                  <c:pt idx="2">
                    <c:v>2023</c:v>
                  </c:pt>
                  <c:pt idx="3">
                    <c:v>2024</c:v>
                  </c:pt>
                  <c:pt idx="4">
                    <c:v>2025</c:v>
                  </c:pt>
                </c:lvl>
              </c:multiLvlStrCache>
            </c:multiLvlStrRef>
          </c:cat>
          <c:val>
            <c:numRef>
              <c:f>Sheet1!$C$2:$C$6</c:f>
              <c:numCache>
                <c:formatCode>General</c:formatCode>
                <c:ptCount val="5"/>
                <c:pt idx="0">
                  <c:v>41.2</c:v>
                </c:pt>
                <c:pt idx="1">
                  <c:v>42.5</c:v>
                </c:pt>
                <c:pt idx="2">
                  <c:v>43.6</c:v>
                </c:pt>
                <c:pt idx="3">
                  <c:v>44.8</c:v>
                </c:pt>
                <c:pt idx="4">
                  <c:v>46</c:v>
                </c:pt>
              </c:numCache>
            </c:numRef>
          </c:val>
        </c:ser>
        <c:dLbls>
          <c:numFmt formatCode="#,##0" sourceLinked="0"/>
          <c:txPr>
            <a:bodyPr/>
            <a:lstStyle/>
            <a:p>
              <a:pPr>
                <a:defRPr b="1" i="0" strike="noStrike" sz="1000" u="none">
                  <a:solidFill>
                    <a:srgbClr val="1A1A1A"/>
                  </a:solidFill>
                  <a:latin typeface="Arial"/>
                </a:defRPr>
              </a:pPr>
            </a:p>
          </c:txPr>
          <c:showLegendKey val="0"/>
          <c:showVal val="1"/>
          <c:showCatName val="0"/>
          <c:showSerName val="0"/>
          <c:showPercent val="0"/>
          <c:showBubbleSize val="0"/>
          <c:showLeaderLines val="0"/>
        </c:dLbls>
        <c:gapWidth val="150"/>
        <c:overlap val="0"/>
        <c:axId val="2094734554"/>
        <c:axId val="2094734552"/>
        <c:axId val="2094734556"/>
      </c:barChart>
      <c:catAx>
        <c:axId val="2094734554"/>
        <c:scaling>
          <c:orientation val="minMax"/>
        </c:scaling>
        <c:delete val="0"/>
        <c:axPos val="b"/>
        <c:numFmt formatCode="General" sourceLinked="1"/>
        <c:majorTickMark val="out"/>
        <c:minorTickMark val="none"/>
        <c:tickLblPos val="low"/>
        <c:spPr>
          <a:ln w="12700" cap="flat">
            <a:solidFill>
              <a:srgbClr val="888888"/>
            </a:solidFill>
            <a:prstDash val="solid"/>
            <a:round/>
          </a:ln>
        </c:spPr>
        <c:txPr>
          <a:bodyPr/>
          <a:lstStyle/>
          <a:p>
            <a:pPr>
              <a:defRPr sz="1100" b="0" i="0" u="none" strike="noStrike">
                <a:solidFill>
                  <a:srgbClr val="595959"/>
                </a:solidFill>
                <a:latin typeface="Arial"/>
              </a:defRPr>
            </a:pPr>
            <a:endParaRPr lang="en-US"/>
          </a:p>
        </c:txPr>
        <c:crossAx val="2094734552"/>
        <c:crosses val="autoZero"/>
        <c:auto val="1"/>
        <c:lblAlgn val="ctr"/>
        <c:noMultiLvlLbl val="1"/>
      </c:catAx>
      <c:valAx>
        <c:axId val="2094734552"/>
        <c:scaling>
          <c:orientation val="minMax"/>
          <c:min val="0"/>
        </c:scaling>
        <c:delete val="1"/>
        <c:axPos val="l"/>
        <c:majorGridlines>
          <c:spPr>
            <a:ln w="6350" cap="flat">
              <a:solidFill>
                <a:srgbClr val="E8E8E8"/>
              </a:solidFill>
              <a:prstDash val="solid"/>
              <a:round/>
            </a:ln>
          </c:spPr>
        </c:majorGridlines>
        <c:numFmt formatCode="General" sourceLinked="0"/>
        <c:majorTickMark val="out"/>
        <c:minorTickMark val="none"/>
        <c:tickLblPos val="nextTo"/>
        <c:spPr>
          <a:ln w="12700" cap="flat">
            <a:solidFill>
              <a:srgbClr val="888888"/>
            </a:solidFill>
            <a:prstDash val="solid"/>
            <a:round/>
          </a:ln>
        </c:spPr>
        <c:txPr>
          <a:bodyPr/>
          <a:lstStyle/>
          <a:p>
            <a:pPr>
              <a:defRPr sz="900" b="0" i="0" u="none" strike="noStrike">
                <a:solidFill>
                  <a:srgbClr val="8C8C8C"/>
                </a:solidFill>
                <a:latin typeface="Arial"/>
              </a:defRPr>
            </a:pPr>
            <a:endParaRPr lang="en-US"/>
          </a:p>
        </c:txPr>
        <c:crossAx val="2094734554"/>
        <c:crosses val="autoZero"/>
        <c:crossBetween val="between"/>
      </c:valAx>
      <c:spPr>
        <a:solidFill>
          <a:srgbClr val="FFFFFF"/>
        </a:solidFill>
        <a:ln>
          <a:noFill/>
        </a:ln>
        <a:effectLst/>
      </c:spPr>
    </c:plotArea>
    <c:legend>
      <c:legendPos val="b"/>
      <c:overlay val="0"/>
    </c:legend>
    <c:plotVisOnly val="1"/>
    <c:dispBlanksAs val="span"/>
  </c:chart>
  <c:spPr>
    <a:solidFill>
      <a:srgbClr val="FFFFFF"/>
    </a:solidFill>
    <a:ln>
      <a:noFill/>
    </a:ln>
    <a:effectLst/>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roundedCorners val="1"/>
  <c:chart>
    <c:autoTitleDeleted val="1"/>
    <c:plotArea>
      <c:layout/>
      <c:doughnutChart>
        <c:varyColors val="1"/>
        <c:ser>
          <c:idx val="0"/>
          <c:order val="0"/>
          <c:tx>
            <c:strRef>
              <c:f>Sheet1!$B$1</c:f>
              <c:strCache>
                <c:ptCount val="1"/>
                <c:pt idx="0">
                  <c:v>part</c:v>
                </c:pt>
              </c:strCache>
            </c:strRef>
          </c:tx>
          <c:spPr>
            <a:solidFill>
              <a:schemeClr val="accent1"/>
            </a:solidFill>
            <a:ln w="9525" cap="flat">
              <a:solidFill>
                <a:srgbClr val="F9F9F9"/>
              </a:solidFill>
              <a:prstDash val="solid"/>
              <a:round/>
            </a:ln>
            <a:effectLst/>
          </c:spPr>
          <c:dPt>
            <c:idx val="0"/>
            <c:bubble3D val="0"/>
            <c:spPr>
              <a:solidFill>
                <a:srgbClr val="2E7CF6"/>
              </a:solidFill>
              <a:effectLst/>
            </c:spPr>
          </c:dPt>
          <c:dPt>
            <c:idx val="1"/>
            <c:bubble3D val="0"/>
            <c:spPr>
              <a:solidFill>
                <a:srgbClr val="77AAF9"/>
              </a:solidFill>
              <a:effectLst/>
            </c:spPr>
          </c:dPt>
          <c:dPt>
            <c:idx val="2"/>
            <c:bubble3D val="0"/>
            <c:spPr>
              <a:solidFill>
                <a:srgbClr val="2159B1"/>
              </a:solidFill>
              <a:effectLst/>
            </c:spPr>
          </c:dPt>
          <c:dPt>
            <c:idx val="3"/>
            <c:bubble3D val="0"/>
            <c:spPr>
              <a:solidFill>
                <a:srgbClr val="ABAFB3"/>
              </a:solidFill>
              <a:effectLst/>
            </c:spPr>
          </c:dPt>
          <c:dLbls>
            <c:dLbl>
              <c:idx val="0"/>
              <c:numFmt formatCode="0%" sourceLinked="0"/>
              <c:spPr/>
              <c:txPr>
                <a:bodyPr/>
                <a:lstStyle/>
                <a:p>
                  <a:pPr>
                    <a:defRPr sz="1100" b="1" i="0" u="none" strike="noStrike">
                      <a:solidFill>
                        <a:srgbClr val="FFFFFF"/>
                      </a:solidFill>
                      <a:latin typeface="Arial"/>
                    </a:defRPr>
                  </a:pPr>
                </a:p>
              </c:txPr>
              <c:showLegendKey val="0"/>
              <c:showVal val="0"/>
              <c:showCatName val="0"/>
              <c:showSerName val="0"/>
              <c:showPercent val="1"/>
              <c:showBubbleSize val="0"/>
            </c:dLbl>
            <c:dLbl>
              <c:idx val="1"/>
              <c:numFmt formatCode="0%" sourceLinked="0"/>
              <c:spPr/>
              <c:txPr>
                <a:bodyPr/>
                <a:lstStyle/>
                <a:p>
                  <a:pPr>
                    <a:defRPr sz="1100" b="1" i="0" u="none" strike="noStrike">
                      <a:solidFill>
                        <a:srgbClr val="FFFFFF"/>
                      </a:solidFill>
                      <a:latin typeface="Arial"/>
                    </a:defRPr>
                  </a:pPr>
                </a:p>
              </c:txPr>
              <c:showLegendKey val="0"/>
              <c:showVal val="0"/>
              <c:showCatName val="0"/>
              <c:showSerName val="0"/>
              <c:showPercent val="1"/>
              <c:showBubbleSize val="0"/>
            </c:dLbl>
            <c:dLbl>
              <c:idx val="2"/>
              <c:numFmt formatCode="0%" sourceLinked="0"/>
              <c:spPr/>
              <c:txPr>
                <a:bodyPr/>
                <a:lstStyle/>
                <a:p>
                  <a:pPr>
                    <a:defRPr sz="1100" b="1" i="0" u="none" strike="noStrike">
                      <a:solidFill>
                        <a:srgbClr val="FFFFFF"/>
                      </a:solidFill>
                      <a:latin typeface="Arial"/>
                    </a:defRPr>
                  </a:pPr>
                </a:p>
              </c:txPr>
              <c:showLegendKey val="0"/>
              <c:showVal val="0"/>
              <c:showCatName val="0"/>
              <c:showSerName val="0"/>
              <c:showPercent val="1"/>
              <c:showBubbleSize val="0"/>
            </c:dLbl>
            <c:dLbl>
              <c:idx val="3"/>
              <c:numFmt formatCode="0%" sourceLinked="0"/>
              <c:spPr/>
              <c:txPr>
                <a:bodyPr/>
                <a:lstStyle/>
                <a:p>
                  <a:pPr>
                    <a:defRPr sz="1100" b="1" i="0" u="none" strike="noStrike">
                      <a:solidFill>
                        <a:srgbClr val="FFFFFF"/>
                      </a:solidFill>
                      <a:latin typeface="Arial"/>
                    </a:defRPr>
                  </a:pPr>
                </a:p>
              </c:txPr>
              <c:showLegendKey val="0"/>
              <c:showVal val="0"/>
              <c:showCatName val="0"/>
              <c:showSerName val="0"/>
              <c:showPercent val="1"/>
              <c:showBubbleSize val="0"/>
            </c:dLbl>
            <c:numFmt formatCode="0%" sourceLinked="0"/>
            <c:txPr>
              <a:bodyPr/>
              <a:lstStyle/>
              <a:p>
                <a:pPr>
                  <a:defRPr sz="1800" b="1" i="0" u="none" strike="noStrike">
                    <a:solidFill>
                      <a:srgbClr val="000000"/>
                    </a:solidFill>
                    <a:latin typeface="Arial"/>
                  </a:defRPr>
                </a:pPr>
              </a:p>
            </c:txPr>
            <c:showLegendKey val="0"/>
            <c:showVal val="0"/>
            <c:showCatName val="1"/>
            <c:showSerName val="0"/>
            <c:showPercent val="1"/>
            <c:showBubbleSize val="0"/>
            <c:showLeaderLines val="0"/>
          </c:dLbls>
          <c:cat>
            <c:strRef>
              <c:f>Sheet1!$A$2:$A$5</c:f>
              <c:strCache>
                <c:ptCount val="4"/>
                <c:pt idx="0">
                  <c:v>Standard contracts</c:v>
                </c:pt>
                <c:pt idx="1">
                  <c:v>Predictive premium</c:v>
                </c:pt>
                <c:pt idx="2">
                  <c:v>Spare parts</c:v>
                </c:pt>
                <c:pt idx="3">
                  <c:v>Training &amp; audit</c:v>
                </c:pt>
              </c:strCache>
            </c:strRef>
          </c:cat>
          <c:val>
            <c:numRef>
              <c:f>Sheet1!$B$2:$B$5</c:f>
              <c:numCache>
                <c:ptCount val="4"/>
                <c:pt idx="0">
                  <c:v>42</c:v>
                </c:pt>
                <c:pt idx="1">
                  <c:v>31</c:v>
                </c:pt>
                <c:pt idx="2">
                  <c:v>19</c:v>
                </c:pt>
                <c:pt idx="3">
                  <c:v>8</c:v>
                </c:pt>
              </c:numCache>
            </c:numRef>
          </c:val>
        </c:ser>
        <c:firstSliceAng val="0"/>
        <c:holeSize val="62"/>
      </c:doughnutChart>
      <c:spPr>
        <a:solidFill>
          <a:srgbClr val="FFFFFF"/>
        </a:solidFill>
        <a:ln>
          <a:noFill/>
        </a:ln>
        <a:effectLst/>
      </c:spPr>
    </c:plotArea>
    <c:legend>
      <c:legendPos val="r"/>
      <c:overlay val="0"/>
      <c:txPr>
        <a:bodyPr/>
        <a:lstStyle/>
        <a:p>
          <a:pPr>
            <a:defRPr sz="1100">
              <a:solidFill>
                <a:srgbClr val="1A1A1A"/>
              </a:solidFill>
              <a:latin typeface="Arial"/>
              <a:cs typeface="Arial"/>
            </a:defRPr>
          </a:pPr>
          <a:endParaRPr lang="en-US"/>
        </a:p>
      </c:txPr>
    </c:legend>
    <c:plotVisOnly val="1"/>
    <c:dispBlanksAs val="span"/>
  </c:chart>
  <c:spPr>
    <a:solidFill>
      <a:srgbClr val="FFFFFF"/>
    </a:solidFill>
    <a:ln>
      <a:noFill/>
    </a:ln>
    <a:effectLst/>
  </c:sp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roundedCorners val="1"/>
  <c:chart>
    <c:autoTitleDeleted val="1"/>
    <c:plotArea>
      <c:layout/>
      <c:radarChart>
        <c:radarStyle val="standard"/>
        <c:varyColors val="0"/>
        <c:ser>
          <c:idx val="0"/>
          <c:order val="0"/>
          <c:tx>
            <c:strRef>
              <c:f>Sheet1!$B$1</c:f>
              <c:strCache>
                <c:ptCount val="1"/>
                <c:pt idx="0">
                  <c:v>Meridio</c:v>
                </c:pt>
              </c:strCache>
            </c:strRef>
          </c:tx>
          <c:spPr>
            <a:solidFill>
              <a:srgbClr val="2E7CF6"/>
            </a:solidFill>
            <a:ln w="25400" cap="flat">
              <a:solidFill>
                <a:srgbClr val="2E7CF6"/>
              </a:solidFill>
              <a:prstDash val="solid"/>
              <a:round/>
            </a:ln>
            <a:effectLst/>
          </c:spPr>
          <c:invertIfNegative val="0"/>
          <c:marker>
            <c:symbol val="circle"/>
            <c:size val="6"/>
            <c:spPr>
              <a:solidFill>
                <a:srgbClr val="2E7CF6"/>
              </a:solidFill>
              <a:ln w="9525" cap="flat">
                <a:solidFill>
                  <a:srgbClr val="2E7CF6"/>
                </a:solidFill>
                <a:prstDash val="solid"/>
                <a:round/>
              </a:ln>
              <a:effectLst/>
            </c:spPr>
          </c:marker>
          <c:cat>
            <c:multiLvlStrRef>
              <c:f>Sheet1!$A$2:$A$6</c:f>
              <c:multiLvlStrCache>
                <c:ptCount val="5"/>
                <c:lvl>
                  <c:pt idx="0">
                    <c:v>Field coverage</c:v>
                  </c:pt>
                  <c:pt idx="1">
                    <c:v>Usage data</c:v>
                  </c:pt>
                  <c:pt idx="2">
                    <c:v>Brand</c:v>
                  </c:pt>
                  <c:pt idx="3">
                    <c:v>Digital tools</c:v>
                  </c:pt>
                  <c:pt idx="4">
                    <c:v>Price</c:v>
                  </c:pt>
                </c:lvl>
              </c:multiLvlStrCache>
            </c:multiLvlStrRef>
          </c:cat>
          <c:val>
            <c:numRef>
              <c:f>Sheet1!$B$2:$B$6</c:f>
              <c:numCache>
                <c:formatCode>General</c:formatCode>
                <c:ptCount val="5"/>
                <c:pt idx="0">
                  <c:v>4.8</c:v>
                </c:pt>
                <c:pt idx="1">
                  <c:v>4.5</c:v>
                </c:pt>
                <c:pt idx="2">
                  <c:v>4.1</c:v>
                </c:pt>
                <c:pt idx="3">
                  <c:v>3.2</c:v>
                </c:pt>
                <c:pt idx="4">
                  <c:v>2.9</c:v>
                </c:pt>
              </c:numCache>
            </c:numRef>
          </c:val>
        </c:ser>
        <c:ser>
          <c:idx val="1"/>
          <c:order val="1"/>
          <c:tx>
            <c:strRef>
              <c:f>Sheet1!$C$1</c:f>
              <c:strCache>
                <c:ptCount val="1"/>
                <c:pt idx="0">
                  <c:v>Best competitor</c:v>
                </c:pt>
              </c:strCache>
            </c:strRef>
          </c:tx>
          <c:spPr>
            <a:solidFill>
              <a:srgbClr val="77AAF9"/>
            </a:solidFill>
            <a:ln w="25400" cap="flat">
              <a:solidFill>
                <a:srgbClr val="77AAF9"/>
              </a:solidFill>
              <a:prstDash val="solid"/>
              <a:round/>
            </a:ln>
            <a:effectLst/>
          </c:spPr>
          <c:invertIfNegative val="0"/>
          <c:marker>
            <c:symbol val="circle"/>
            <c:size val="6"/>
            <c:spPr>
              <a:solidFill>
                <a:srgbClr val="77AAF9"/>
              </a:solidFill>
              <a:ln w="9525" cap="flat">
                <a:solidFill>
                  <a:srgbClr val="77AAF9"/>
                </a:solidFill>
                <a:prstDash val="solid"/>
                <a:round/>
              </a:ln>
              <a:effectLst/>
            </c:spPr>
          </c:marker>
          <c:cat>
            <c:multiLvlStrRef>
              <c:f>Sheet1!$A$2:$A$6</c:f>
              <c:multiLvlStrCache>
                <c:ptCount val="5"/>
                <c:lvl>
                  <c:pt idx="0">
                    <c:v>Field coverage</c:v>
                  </c:pt>
                  <c:pt idx="1">
                    <c:v>Usage data</c:v>
                  </c:pt>
                  <c:pt idx="2">
                    <c:v>Brand</c:v>
                  </c:pt>
                  <c:pt idx="3">
                    <c:v>Digital tools</c:v>
                  </c:pt>
                  <c:pt idx="4">
                    <c:v>Price</c:v>
                  </c:pt>
                </c:lvl>
              </c:multiLvlStrCache>
            </c:multiLvlStrRef>
          </c:cat>
          <c:val>
            <c:numRef>
              <c:f>Sheet1!$C$2:$C$6</c:f>
              <c:numCache>
                <c:formatCode>General</c:formatCode>
                <c:ptCount val="5"/>
                <c:pt idx="0">
                  <c:v>3.1</c:v>
                </c:pt>
                <c:pt idx="1">
                  <c:v>2.2</c:v>
                </c:pt>
                <c:pt idx="2">
                  <c:v>3.6</c:v>
                </c:pt>
                <c:pt idx="3">
                  <c:v>3.8</c:v>
                </c:pt>
                <c:pt idx="4">
                  <c:v>3.9</c:v>
                </c:pt>
              </c:numCache>
            </c:numRef>
          </c:val>
        </c:ser>
        <c:dLbls>
          <c:numFmt formatCode="#,##0" sourceLinked="0"/>
          <c:txPr>
            <a:bodyPr/>
            <a:lstStyle/>
            <a:p>
              <a:pPr>
                <a:defRPr b="1" i="0" strike="noStrike" sz="1200" u="none">
                  <a:solidFill>
                    <a:srgbClr val="1A1A1A"/>
                  </a:solidFill>
                  <a:latin typeface="Arial"/>
                </a:defRPr>
              </a:pPr>
            </a:p>
          </c:txPr>
          <c:showLegendKey val="0"/>
          <c:showVal val="0"/>
          <c:showCatName val="0"/>
          <c:showSerName val="0"/>
          <c:showPercent val="0"/>
          <c:showBubbleSize val="0"/>
          <c:showLeaderLines val="0"/>
        </c:dLbls>
        <c:axId val="2094734554"/>
        <c:axId val="2094734552"/>
        <c:axId val="2094734556"/>
      </c:radarChart>
      <c:catAx>
        <c:axId val="2094734554"/>
        <c:scaling>
          <c:orientation val="minMax"/>
        </c:scaling>
        <c:delete val="0"/>
        <c:axPos val="b"/>
        <c:numFmt formatCode="General" sourceLinked="1"/>
        <c:majorTickMark val="out"/>
        <c:minorTickMark val="none"/>
        <c:tickLblPos val="low"/>
        <c:spPr>
          <a:ln w="12700" cap="flat">
            <a:solidFill>
              <a:srgbClr val="888888"/>
            </a:solidFill>
            <a:prstDash val="solid"/>
            <a:round/>
          </a:ln>
        </c:spPr>
        <c:txPr>
          <a:bodyPr/>
          <a:lstStyle/>
          <a:p>
            <a:pPr>
              <a:defRPr sz="1100" b="0" i="0" u="none" strike="noStrike">
                <a:solidFill>
                  <a:srgbClr val="1A1A1A"/>
                </a:solidFill>
                <a:latin typeface="Arial"/>
              </a:defRPr>
            </a:pPr>
            <a:endParaRPr lang="en-US"/>
          </a:p>
        </c:txPr>
        <c:crossAx val="2094734552"/>
        <c:crosses val="autoZero"/>
        <c:auto val="1"/>
        <c:lblAlgn val="ctr"/>
        <c:noMultiLvlLbl val="1"/>
      </c:catAx>
      <c:valAx>
        <c:axId val="2094734552"/>
        <c:scaling>
          <c:orientation val="minMax"/>
          <c:min val="0"/>
        </c:scaling>
        <c:delete val="1"/>
        <c:axPos val="l"/>
        <c:majorGridlines>
          <c:spPr>
            <a:ln w="6350" cap="flat">
              <a:solidFill>
                <a:srgbClr val="E8E8E8"/>
              </a:solidFill>
              <a:prstDash val="solid"/>
              <a:round/>
            </a:ln>
          </c:spPr>
        </c:majorGridlines>
        <c:numFmt formatCode="General" sourceLinked="0"/>
        <c:majorTickMark val="out"/>
        <c:minorTickMark val="none"/>
        <c:tickLblPos val="nextTo"/>
        <c:spPr>
          <a:ln w="12700" cap="flat">
            <a:solidFill>
              <a:srgbClr val="888888"/>
            </a:solidFill>
            <a:prstDash val="solid"/>
            <a:round/>
          </a:ln>
        </c:spPr>
        <c:txPr>
          <a:bodyPr/>
          <a:lstStyle/>
          <a:p>
            <a:pPr>
              <a:defRPr sz="900" b="0" i="0" u="none" strike="noStrike">
                <a:solidFill>
                  <a:srgbClr val="8C8C8C"/>
                </a:solidFill>
                <a:latin typeface="Arial"/>
              </a:defRPr>
            </a:pPr>
            <a:endParaRPr lang="en-US"/>
          </a:p>
        </c:txPr>
        <c:crossAx val="2094734554"/>
        <c:crosses val="autoZero"/>
        <c:crossBetween val="between"/>
      </c:valAx>
      <c:spPr>
        <a:solidFill>
          <a:srgbClr val="FFFFFF"/>
        </a:solidFill>
        <a:ln>
          <a:noFill/>
        </a:ln>
        <a:effectLst/>
      </c:spPr>
    </c:plotArea>
    <c:legend>
      <c:legendPos val="b"/>
      <c:overlay val="0"/>
      <c:txPr>
        <a:bodyPr/>
        <a:lstStyle/>
        <a:p>
          <a:pPr>
            <a:defRPr sz="1100">
              <a:solidFill>
                <a:srgbClr val="1A1A1A"/>
              </a:solidFill>
              <a:latin typeface="Arial"/>
              <a:cs typeface="Arial"/>
            </a:defRPr>
          </a:pPr>
          <a:endParaRPr lang="en-US"/>
        </a:p>
      </c:txPr>
    </c:legend>
    <c:plotVisOnly val="1"/>
    <c:dispBlanksAs val="span"/>
  </c:chart>
  <c:spPr>
    <a:solidFill>
      <a:srgbClr val="FFFFFF"/>
    </a:solidFill>
    <a:ln>
      <a:noFill/>
    </a:ln>
    <a:effectLst/>
  </c:sp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roundedCorners val="1"/>
  <c:chart>
    <c:autoTitleDeleted val="1"/>
    <c:plotArea>
      <c:layout/>
      <c:barChart>
        <c:barDir val="col"/>
        <c:grouping val="clustered"/>
        <c:varyColors val="0"/>
        <c:ser>
          <c:idx val="0"/>
          <c:order val="0"/>
          <c:tx>
            <c:strRef>
              <c:f>Sheet1!$B$1</c:f>
              <c:strCache>
                <c:ptCount val="1"/>
                <c:pt idx="0">
                  <c:v>Revenue (EUR M)</c:v>
                </c:pt>
              </c:strCache>
            </c:strRef>
          </c:tx>
          <c:spPr>
            <a:solidFill>
              <a:srgbClr val="2E7CF6"/>
            </a:solidFill>
            <a:effectLst/>
          </c:spPr>
          <c:invertIfNegative val="0"/>
          <c:dLbls>
            <c:numFmt formatCode="#,##0" sourceLinked="0"/>
            <c:txPr>
              <a:bodyPr/>
              <a:lstStyle/>
              <a:p>
                <a:pPr>
                  <a:defRPr b="1" i="0" strike="noStrike" sz="1200" u="none">
                    <a:solidFill>
                      <a:srgbClr val="1A1A1A"/>
                    </a:solidFill>
                    <a:latin typeface="Arial"/>
                  </a:defRPr>
                </a:pPr>
              </a:p>
            </c:txPr>
            <c:showLegendKey val="0"/>
            <c:showVal val="0"/>
            <c:showCatName val="0"/>
            <c:showSerName val="0"/>
            <c:showPercent val="0"/>
            <c:showBubbleSize val="0"/>
            <c:showLeaderLines val="0"/>
          </c:dLbls>
          <c:cat>
            <c:multiLvlStrRef>
              <c:f>Sheet1!$A$2:$A$6</c:f>
              <c:multiLvlStrCache>
                <c:ptCount val="5"/>
                <c:lvl>
                  <c:pt idx="0">
                    <c:v>2025</c:v>
                  </c:pt>
                  <c:pt idx="1">
                    <c:v>2026</c:v>
                  </c:pt>
                  <c:pt idx="2">
                    <c:v>2027</c:v>
                  </c:pt>
                  <c:pt idx="3">
                    <c:v>2028</c:v>
                  </c:pt>
                  <c:pt idx="4">
                    <c:v>2029</c:v>
                  </c:pt>
                </c:lvl>
              </c:multiLvlStrCache>
            </c:multiLvlStrRef>
          </c:cat>
          <c:val>
            <c:numRef>
              <c:f>Sheet1!$B$2:$B$6</c:f>
              <c:numCache>
                <c:formatCode>General</c:formatCode>
                <c:ptCount val="5"/>
                <c:pt idx="0">
                  <c:v>850</c:v>
                </c:pt>
                <c:pt idx="1">
                  <c:v>858</c:v>
                </c:pt>
                <c:pt idx="2">
                  <c:v>875</c:v>
                </c:pt>
                <c:pt idx="3">
                  <c:v>897</c:v>
                </c:pt>
                <c:pt idx="4">
                  <c:v>920</c:v>
                </c:pt>
              </c:numCache>
            </c:numRef>
          </c:val>
        </c:ser>
        <c:dLbls>
          <c:numFmt formatCode="#,##0" sourceLinked="0"/>
          <c:txPr>
            <a:bodyPr/>
            <a:lstStyle/>
            <a:p>
              <a:pPr>
                <a:defRPr b="1" i="0" strike="noStrike" sz="1200" u="none">
                  <a:solidFill>
                    <a:srgbClr val="1A1A1A"/>
                  </a:solidFill>
                  <a:latin typeface="Arial"/>
                </a:defRPr>
              </a:pPr>
            </a:p>
          </c:txPr>
          <c:showLegendKey val="0"/>
          <c:showVal val="0"/>
          <c:showCatName val="0"/>
          <c:showSerName val="0"/>
          <c:showPercent val="0"/>
          <c:showBubbleSize val="0"/>
          <c:showLeaderLines val="0"/>
        </c:dLbls>
        <c:gapWidth val="150"/>
        <c:overlap val="0"/>
        <c:axId val="2094734554"/>
        <c:axId val="2094734552"/>
        <c:axId val="2094734556"/>
      </c:barChart>
      <c:lineChart>
        <c:varyColors val="0"/>
        <c:ser>
          <c:idx val="1"/>
          <c:order val="1"/>
          <c:tx>
            <c:strRef>
              <c:f>Sheet1!$C$1</c:f>
              <c:strCache>
                <c:ptCount val="1"/>
                <c:pt idx="0">
                  <c:v>Services mix (%)</c:v>
                </c:pt>
              </c:strCache>
            </c:strRef>
          </c:tx>
          <c:spPr>
            <a:solidFill>
              <a:srgbClr val="1D5FCC"/>
            </a:solidFill>
            <a:ln w="31750" cap="flat">
              <a:solidFill>
                <a:srgbClr val="1D5FCC"/>
              </a:solidFill>
              <a:prstDash val="solid"/>
              <a:round/>
            </a:ln>
            <a:effectLst/>
          </c:spPr>
          <c:invertIfNegative val="0"/>
          <c:dLbls>
            <c:numFmt formatCode="#,##0" sourceLinked="0"/>
            <c:txPr>
              <a:bodyPr/>
              <a:lstStyle/>
              <a:p>
                <a:pPr>
                  <a:defRPr b="1" i="0" strike="noStrike" sz="1200" u="none">
                    <a:solidFill>
                      <a:srgbClr val="1A1A1A"/>
                    </a:solidFill>
                    <a:latin typeface="Arial"/>
                  </a:defRPr>
                </a:pPr>
              </a:p>
            </c:txPr>
            <c:showLegendKey val="0"/>
            <c:showVal val="0"/>
            <c:showCatName val="0"/>
            <c:showSerName val="0"/>
            <c:showPercent val="0"/>
            <c:showBubbleSize val="0"/>
            <c:showLeaderLines val="0"/>
          </c:dLbls>
          <c:marker>
            <c:symbol val="circle"/>
            <c:size val="6"/>
            <c:spPr>
              <a:solidFill>
                <a:srgbClr val="1D5FCC"/>
              </a:solidFill>
              <a:ln w="9525" cap="flat">
                <a:solidFill>
                  <a:srgbClr val="1D5FCC"/>
                </a:solidFill>
                <a:prstDash val="solid"/>
                <a:round/>
              </a:ln>
              <a:effectLst/>
            </c:spPr>
          </c:marker>
          <c:cat>
            <c:multiLvlStrRef>
              <c:f>Sheet1!$A$2:$A$6</c:f>
              <c:multiLvlStrCache>
                <c:ptCount val="5"/>
                <c:lvl>
                  <c:pt idx="0">
                    <c:v>2025</c:v>
                  </c:pt>
                  <c:pt idx="1">
                    <c:v>2026</c:v>
                  </c:pt>
                  <c:pt idx="2">
                    <c:v>2027</c:v>
                  </c:pt>
                  <c:pt idx="3">
                    <c:v>2028</c:v>
                  </c:pt>
                  <c:pt idx="4">
                    <c:v>2029</c:v>
                  </c:pt>
                </c:lvl>
              </c:multiLvlStrCache>
            </c:multiLvlStrRef>
          </c:cat>
          <c:val>
            <c:numRef>
              <c:f>Sheet1!$C$2:$C$6</c:f>
              <c:numCache>
                <c:formatCode>General</c:formatCode>
                <c:ptCount val="5"/>
                <c:pt idx="0">
                  <c:v>22</c:v>
                </c:pt>
                <c:pt idx="1">
                  <c:v>24</c:v>
                </c:pt>
                <c:pt idx="2">
                  <c:v>28</c:v>
                </c:pt>
                <c:pt idx="3">
                  <c:v>32</c:v>
                </c:pt>
                <c:pt idx="4">
                  <c:v>35</c:v>
                </c:pt>
              </c:numCache>
            </c:numRef>
          </c:val>
          <c:smooth val="0"/>
        </c:ser>
        <c:dLbls>
          <c:numFmt formatCode="#,##0" sourceLinked="0"/>
          <c:txPr>
            <a:bodyPr/>
            <a:lstStyle/>
            <a:p>
              <a:pPr>
                <a:defRPr b="1" i="0" strike="noStrike" sz="1200" u="none">
                  <a:solidFill>
                    <a:srgbClr val="1A1A1A"/>
                  </a:solidFill>
                  <a:latin typeface="Arial"/>
                </a:defRPr>
              </a:pPr>
            </a:p>
          </c:txPr>
          <c:showLegendKey val="0"/>
          <c:showVal val="0"/>
          <c:showCatName val="0"/>
          <c:showSerName val="0"/>
          <c:showPercent val="0"/>
          <c:showBubbleSize val="0"/>
          <c:showLeaderLines val="0"/>
        </c:dLbls>
        <c:marker val="1"/>
        <c:axId val="2094734555"/>
        <c:axId val="2094734553"/>
        <c:axId val="2094734556"/>
      </c:lineChart>
      <c:catAx>
        <c:axId val="2094734554"/>
        <c:scaling>
          <c:orientation val="minMax"/>
        </c:scaling>
        <c:delete val="0"/>
        <c:axPos val="b"/>
        <c:numFmt formatCode="General" sourceLinked="1"/>
        <c:majorTickMark val="out"/>
        <c:minorTickMark val="none"/>
        <c:tickLblPos val="low"/>
        <c:spPr>
          <a:ln w="12700" cap="flat">
            <a:solidFill>
              <a:srgbClr val="888888"/>
            </a:solidFill>
            <a:prstDash val="solid"/>
            <a:round/>
          </a:ln>
        </c:spPr>
        <c:txPr>
          <a:bodyPr/>
          <a:lstStyle/>
          <a:p>
            <a:pPr>
              <a:defRPr sz="1100" b="0" i="0" u="none" strike="noStrike">
                <a:solidFill>
                  <a:srgbClr val="595959"/>
                </a:solidFill>
                <a:latin typeface="Arial"/>
              </a:defRPr>
            </a:pPr>
            <a:endParaRPr lang="en-US"/>
          </a:p>
        </c:txPr>
        <c:crossAx val="2094734552"/>
        <c:crosses val="autoZero"/>
        <c:auto val="1"/>
        <c:lblAlgn val="ctr"/>
        <c:noMultiLvlLbl val="1"/>
      </c:catAx>
      <c:valAx>
        <c:axId val="2094734552"/>
        <c:scaling>
          <c:orientation val="minMax"/>
          <c:min val="0"/>
        </c:scaling>
        <c:delete val="0"/>
        <c:axPos val="l"/>
        <c:majorGridlines>
          <c:spPr>
            <a:ln w="6350" cap="flat">
              <a:solidFill>
                <a:srgbClr val="E8E8E8"/>
              </a:solidFill>
              <a:prstDash val="solid"/>
              <a:round/>
            </a:ln>
          </c:spPr>
        </c:majorGridlines>
        <c:numFmt formatCode="General" sourceLinked="0"/>
        <c:majorTickMark val="out"/>
        <c:minorTickMark val="none"/>
        <c:tickLblPos val="nextTo"/>
        <c:spPr>
          <a:ln w="12700" cap="flat">
            <a:solidFill>
              <a:srgbClr val="888888"/>
            </a:solidFill>
            <a:prstDash val="solid"/>
            <a:round/>
          </a:ln>
        </c:spPr>
        <c:txPr>
          <a:bodyPr/>
          <a:lstStyle/>
          <a:p>
            <a:pPr>
              <a:defRPr sz="900" b="0" i="0" u="none" strike="noStrike">
                <a:solidFill>
                  <a:srgbClr val="8C8C8C"/>
                </a:solidFill>
                <a:latin typeface="Arial"/>
              </a:defRPr>
            </a:pPr>
            <a:endParaRPr lang="en-US"/>
          </a:p>
        </c:txPr>
        <c:crossAx val="2094734554"/>
        <c:crosses val="autoZero"/>
        <c:crossBetween val="between"/>
      </c:valAx>
      <c:valAx>
        <c:axId val="2094734553"/>
        <c:scaling>
          <c:orientation val="minMax"/>
          <c:min val="0"/>
        </c:scaling>
        <c:delete val="0"/>
        <c:axPos val="r"/>
        <c:majorGridlines>
          <c:spPr>
            <a:ln w="6350" cap="flat">
              <a:solidFill>
                <a:srgbClr val="E8E8E8"/>
              </a:solidFill>
              <a:prstDash val="solid"/>
              <a:round/>
            </a:ln>
          </c:spPr>
        </c:majorGridlines>
        <c:numFmt formatCode="General" sourceLinked="0"/>
        <c:majorTickMark val="out"/>
        <c:minorTickMark val="none"/>
        <c:tickLblPos val="nextTo"/>
        <c:spPr>
          <a:ln w="12700" cap="flat">
            <a:solidFill>
              <a:srgbClr val="888888"/>
            </a:solidFill>
            <a:prstDash val="solid"/>
            <a:round/>
          </a:ln>
        </c:spPr>
        <c:txPr>
          <a:bodyPr/>
          <a:lstStyle/>
          <a:p>
            <a:pPr>
              <a:defRPr sz="900" b="0" i="0" u="none" strike="noStrike">
                <a:solidFill>
                  <a:srgbClr val="8C8C8C"/>
                </a:solidFill>
                <a:latin typeface="Arial"/>
              </a:defRPr>
            </a:pPr>
            <a:endParaRPr lang="en-US"/>
          </a:p>
        </c:txPr>
        <c:crossAx val="2094734555"/>
        <c:crosses val="max"/>
        <c:crossBetween val="between"/>
      </c:valAx>
      <c:catAx>
        <c:axId val="2094734555"/>
        <c:scaling>
          <c:orientation val="minMax"/>
        </c:scaling>
        <c:delete val="1"/>
        <c:axPos val="b"/>
        <c:numFmt formatCode="General" sourceLinked="1"/>
        <c:majorTickMark val="out"/>
        <c:minorTickMark val="none"/>
        <c:tickLblPos val="low"/>
        <c:spPr>
          <a:ln w="12700" cap="flat">
            <a:solidFill>
              <a:srgbClr val="888888"/>
            </a:solidFill>
            <a:prstDash val="solid"/>
            <a:round/>
          </a:ln>
        </c:spPr>
        <c:txPr>
          <a:bodyPr/>
          <a:lstStyle/>
          <a:p>
            <a:pPr>
              <a:defRPr sz="1100" b="0" i="0" u="none" strike="noStrike">
                <a:solidFill>
                  <a:srgbClr val="595959"/>
                </a:solidFill>
                <a:latin typeface="Arial"/>
              </a:defRPr>
            </a:pPr>
            <a:endParaRPr lang="en-US"/>
          </a:p>
        </c:txPr>
        <c:crossAx val="2094734553"/>
        <c:crosses val="autoZero"/>
        <c:auto val="1"/>
        <c:lblAlgn val="ctr"/>
        <c:noMultiLvlLbl val="1"/>
      </c:catAx>
      <c:spPr>
        <a:solidFill>
          <a:srgbClr val="FFFFFF"/>
        </a:solidFill>
        <a:ln>
          <a:noFill/>
        </a:ln>
        <a:effectLst/>
      </c:spPr>
    </c:plotArea>
    <c:legend>
      <c:legendPos val="b"/>
      <c:overlay val="0"/>
      <c:txPr>
        <a:bodyPr/>
        <a:lstStyle/>
        <a:p>
          <a:pPr>
            <a:defRPr sz="1100">
              <a:solidFill>
                <a:srgbClr val="1A1A1A"/>
              </a:solidFill>
              <a:latin typeface="Arial"/>
              <a:cs typeface="Arial"/>
            </a:defRPr>
          </a:pPr>
          <a:endParaRPr lang="en-US"/>
        </a:p>
      </c:txPr>
    </c:legend>
    <c:plotVisOnly val="1"/>
    <c:dispBlanksAs val="span"/>
  </c:chart>
  <c:spPr>
    <a:solidFill>
      <a:srgbClr val="FFFFFF"/>
    </a:solid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29</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chart" Target="../charts/chart1.xml"/><Relationship Id="rId2" Type="http://schemas.openxmlformats.org/officeDocument/2006/relationships/slideLayout" Target="../slideLayouts/slideLayout1.xml"/><Relationship Id="rId3"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chart" Target="../charts/chart2.xml"/><Relationship Id="rId2" Type="http://schemas.openxmlformats.org/officeDocument/2006/relationships/chart" Target="../charts/chart3.xml"/><Relationship Id="rId3" Type="http://schemas.openxmlformats.org/officeDocument/2006/relationships/slideLayout" Target="../slideLayouts/slideLayout1.xml"/><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chart" Target="../charts/chart4.xml"/><Relationship Id="rId2" Type="http://schemas.openxmlformats.org/officeDocument/2006/relationships/slideLayout" Target="../slideLayouts/slideLayout1.xml"/><Relationship Id="rId3"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image" Target="../media/image-31-1.png"/><Relationship Id="rId2" Type="http://schemas.openxmlformats.org/officeDocument/2006/relationships/image" Target="../media/image-31-2.png"/><Relationship Id="rId3" Type="http://schemas.openxmlformats.org/officeDocument/2006/relationships/image" Target="../media/image-31-3.png"/><Relationship Id="rId4" Type="http://schemas.openxmlformats.org/officeDocument/2006/relationships/image" Target="../media/image-31-4.png"/><Relationship Id="rId5" Type="http://schemas.openxmlformats.org/officeDocument/2006/relationships/slideLayout" Target="../slideLayouts/slideLayout1.xml"/><Relationship Id="rId6"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bg>
      <p:bgPr>
        <a:solidFill>
          <a:srgbClr val="11151A"/>
        </a:solidFill>
      </p:bgPr>
    </p:bg>
    <p:spTree>
      <p:nvGrpSpPr>
        <p:cNvPr id="1" name=""/>
        <p:cNvGrpSpPr/>
        <p:nvPr/>
      </p:nvGrpSpPr>
      <p:grpSpPr>
        <a:xfrm>
          <a:off x="0" y="0"/>
          <a:ext cx="0" cy="0"/>
          <a:chOff x="0" y="0"/>
          <a:chExt cx="0" cy="0"/>
        </a:xfrm>
      </p:grpSpPr>
      <p:sp>
        <p:nvSpPr>
          <p:cNvPr id="2" name="Text 0"/>
          <p:cNvSpPr/>
          <p:nvPr/>
        </p:nvSpPr>
        <p:spPr>
          <a:xfrm>
            <a:off x="777240" y="1143000"/>
            <a:ext cx="10058400" cy="320040"/>
          </a:xfrm>
          <a:prstGeom prst="rect">
            <a:avLst/>
          </a:prstGeom>
          <a:noFill/>
          <a:ln/>
        </p:spPr>
        <p:txBody>
          <a:bodyPr wrap="square" lIns="0" tIns="0" rIns="0" bIns="0" rtlCol="0" anchor="ctr"/>
          <a:lstStyle/>
          <a:p>
            <a:pPr indent="0" marL="0">
              <a:buNone/>
            </a:pPr>
            <a:r>
              <a:rPr lang="en-US" sz="1200" b="1" spc="300" kern="0" dirty="0">
                <a:solidFill>
                  <a:srgbClr val="5B9CFF"/>
                </a:solidFill>
                <a:latin typeface="Arial" pitchFamily="34" charset="0"/>
                <a:ea typeface="Arial" pitchFamily="34" charset="-122"/>
                <a:cs typeface="Arial" pitchFamily="34" charset="-120"/>
              </a:rPr>
              <a:t>GOLDEN DECK — TEMPLATE SHOWCASE</a:t>
            </a:r>
            <a:endParaRPr lang="en-US" sz="1200" dirty="0"/>
          </a:p>
        </p:txBody>
      </p:sp>
      <p:sp>
        <p:nvSpPr>
          <p:cNvPr id="3" name="Text 1"/>
          <p:cNvSpPr/>
          <p:nvPr/>
        </p:nvSpPr>
        <p:spPr>
          <a:xfrm>
            <a:off x="749808" y="1554480"/>
            <a:ext cx="10607040" cy="914400"/>
          </a:xfrm>
          <a:prstGeom prst="rect">
            <a:avLst/>
          </a:prstGeom>
          <a:noFill/>
          <a:ln/>
        </p:spPr>
        <p:txBody>
          <a:bodyPr wrap="square" lIns="0" tIns="0" rIns="0" bIns="0" rtlCol="0" anchor="ctr"/>
          <a:lstStyle/>
          <a:p>
            <a:pPr indent="0" marL="0">
              <a:buNone/>
            </a:pPr>
            <a:r>
              <a:rPr lang="en-US" sz="4200" b="1" dirty="0">
                <a:solidFill>
                  <a:srgbClr val="F2F4F2"/>
                </a:solidFill>
                <a:latin typeface="Arial" pitchFamily="34" charset="0"/>
                <a:ea typeface="Arial" pitchFamily="34" charset="-122"/>
                <a:cs typeface="Arial" pitchFamily="34" charset="-120"/>
              </a:rPr>
              <a:t>Meridio Group</a:t>
            </a:r>
            <a:endParaRPr lang="en-US" sz="4200" dirty="0"/>
          </a:p>
        </p:txBody>
      </p:sp>
      <p:sp>
        <p:nvSpPr>
          <p:cNvPr id="4" name="Shape 2"/>
          <p:cNvSpPr/>
          <p:nvPr/>
        </p:nvSpPr>
        <p:spPr>
          <a:xfrm>
            <a:off x="777240" y="2606040"/>
            <a:ext cx="1828800" cy="45720"/>
          </a:xfrm>
          <a:prstGeom prst="rect">
            <a:avLst/>
          </a:prstGeom>
          <a:solidFill>
            <a:srgbClr val="5B9CFF"/>
          </a:solidFill>
          <a:ln/>
        </p:spPr>
      </p:sp>
      <p:sp>
        <p:nvSpPr>
          <p:cNvPr id="5" name="Text 3"/>
          <p:cNvSpPr/>
          <p:nvPr/>
        </p:nvSpPr>
        <p:spPr>
          <a:xfrm>
            <a:off x="777240" y="2880360"/>
            <a:ext cx="9875520" cy="1371600"/>
          </a:xfrm>
          <a:prstGeom prst="rect">
            <a:avLst/>
          </a:prstGeom>
          <a:noFill/>
          <a:ln/>
        </p:spPr>
        <p:txBody>
          <a:bodyPr wrap="square" lIns="0" tIns="0" rIns="0" bIns="0" rtlCol="0" anchor="ctr"/>
          <a:lstStyle/>
          <a:p>
            <a:pPr indent="0" marL="0">
              <a:lnSpc>
                <a:spcPct val="112000"/>
              </a:lnSpc>
              <a:buNone/>
            </a:pPr>
            <a:r>
              <a:rPr lang="en-US" sz="1800" dirty="0">
                <a:solidFill>
                  <a:srgbClr val="F2F4F2"/>
                </a:solidFill>
                <a:latin typeface="Arial" pitchFamily="34" charset="0"/>
                <a:ea typeface="Arial" pitchFamily="34" charset="-122"/>
                <a:cs typeface="Arial" pitchFamily="34" charset="-120"/>
              </a:rPr>
              <a:t>Every slide in this deck is generated by a template from slide_templates.js: guaranteed geometry, injected content.</a:t>
            </a:r>
            <a:endParaRPr lang="en-US" sz="1800" dirty="0"/>
          </a:p>
        </p:txBody>
      </p:sp>
      <p:sp>
        <p:nvSpPr>
          <p:cNvPr id="6" name="Shape 4"/>
          <p:cNvSpPr/>
          <p:nvPr/>
        </p:nvSpPr>
        <p:spPr>
          <a:xfrm>
            <a:off x="777240" y="5074920"/>
            <a:ext cx="10607040" cy="0"/>
          </a:xfrm>
          <a:prstGeom prst="line">
            <a:avLst/>
          </a:prstGeom>
          <a:noFill/>
          <a:ln w="12700">
            <a:solidFill>
              <a:srgbClr val="2A323B"/>
            </a:solidFill>
            <a:prstDash val="solid"/>
          </a:ln>
        </p:spPr>
      </p:sp>
      <p:sp>
        <p:nvSpPr>
          <p:cNvPr id="7" name="Text 5"/>
          <p:cNvSpPr/>
          <p:nvPr/>
        </p:nvSpPr>
        <p:spPr>
          <a:xfrm>
            <a:off x="777240" y="5212080"/>
            <a:ext cx="4937760" cy="274320"/>
          </a:xfrm>
          <a:prstGeom prst="rect">
            <a:avLst/>
          </a:prstGeom>
          <a:noFill/>
          <a:ln/>
        </p:spPr>
        <p:txBody>
          <a:bodyPr wrap="square" lIns="0" tIns="0" rIns="0" bIns="0" rtlCol="0" anchor="ctr"/>
          <a:lstStyle/>
          <a:p>
            <a:pPr indent="0" marL="0">
              <a:buNone/>
            </a:pPr>
            <a:r>
              <a:rPr lang="en-US" sz="1300" b="1" dirty="0">
                <a:solidFill>
                  <a:srgbClr val="F2F4F2"/>
                </a:solidFill>
                <a:latin typeface="Arial" pitchFamily="34" charset="0"/>
                <a:ea typeface="Arial" pitchFamily="34" charset="-122"/>
                <a:cs typeface="Arial" pitchFamily="34" charset="-120"/>
              </a:rPr>
              <a:t>Sprint OS Deck Builder</a:t>
            </a:r>
            <a:endParaRPr lang="en-US" sz="1300" dirty="0"/>
          </a:p>
        </p:txBody>
      </p:sp>
      <p:sp>
        <p:nvSpPr>
          <p:cNvPr id="8" name="Text 6"/>
          <p:cNvSpPr/>
          <p:nvPr/>
        </p:nvSpPr>
        <p:spPr>
          <a:xfrm>
            <a:off x="777240" y="5486400"/>
            <a:ext cx="4937760" cy="274320"/>
          </a:xfrm>
          <a:prstGeom prst="rect">
            <a:avLst/>
          </a:prstGeom>
          <a:noFill/>
          <a:ln/>
        </p:spPr>
        <p:txBody>
          <a:bodyPr wrap="square" lIns="0" tIns="0" rIns="0" bIns="0" rtlCol="0" anchor="ctr"/>
          <a:lstStyle/>
          <a:p>
            <a:pPr indent="0" marL="0">
              <a:buNone/>
            </a:pPr>
            <a:r>
              <a:rPr lang="en-US" sz="1200" dirty="0">
                <a:solidFill>
                  <a:srgbClr val="9AA6B2"/>
                </a:solidFill>
                <a:latin typeface="Arial" pitchFamily="34" charset="0"/>
                <a:ea typeface="Arial" pitchFamily="34" charset="-122"/>
                <a:cs typeface="Arial" pitchFamily="34" charset="-120"/>
              </a:rPr>
              <a:t>Internal demo</a:t>
            </a:r>
            <a:endParaRPr lang="en-US" sz="1200" dirty="0"/>
          </a:p>
        </p:txBody>
      </p:sp>
      <p:sp>
        <p:nvSpPr>
          <p:cNvPr id="9" name="Text 7"/>
          <p:cNvSpPr/>
          <p:nvPr/>
        </p:nvSpPr>
        <p:spPr>
          <a:xfrm>
            <a:off x="5943600" y="5212080"/>
            <a:ext cx="4937760" cy="274320"/>
          </a:xfrm>
          <a:prstGeom prst="rect">
            <a:avLst/>
          </a:prstGeom>
          <a:noFill/>
          <a:ln/>
        </p:spPr>
        <p:txBody>
          <a:bodyPr wrap="square" lIns="0" tIns="0" rIns="0" bIns="0" rtlCol="0" anchor="ctr"/>
          <a:lstStyle/>
          <a:p>
            <a:pPr indent="0" marL="0">
              <a:buNone/>
            </a:pPr>
            <a:r>
              <a:rPr lang="en-US" sz="1300" b="1" dirty="0">
                <a:solidFill>
                  <a:srgbClr val="F2F4F2"/>
                </a:solidFill>
                <a:latin typeface="Arial" pitchFamily="34" charset="0"/>
                <a:ea typeface="Arial" pitchFamily="34" charset="-122"/>
                <a:cs typeface="Arial" pitchFamily="34" charset="-120"/>
              </a:rPr>
              <a:t>July 2026</a:t>
            </a:r>
            <a:endParaRPr lang="en-US" sz="1300" dirty="0"/>
          </a:p>
        </p:txBody>
      </p:sp>
      <p:sp>
        <p:nvSpPr>
          <p:cNvPr id="10" name="Text 8"/>
          <p:cNvSpPr/>
          <p:nvPr/>
        </p:nvSpPr>
        <p:spPr>
          <a:xfrm>
            <a:off x="5943600" y="5486400"/>
            <a:ext cx="4937760" cy="274320"/>
          </a:xfrm>
          <a:prstGeom prst="rect">
            <a:avLst/>
          </a:prstGeom>
          <a:noFill/>
          <a:ln/>
        </p:spPr>
        <p:txBody>
          <a:bodyPr wrap="square" lIns="0" tIns="0" rIns="0" bIns="0" rtlCol="0" anchor="ctr"/>
          <a:lstStyle/>
          <a:p>
            <a:pPr indent="0" marL="0">
              <a:buNone/>
            </a:pPr>
            <a:r>
              <a:rPr lang="en-US" sz="1200" dirty="0">
                <a:solidFill>
                  <a:srgbClr val="9AA6B2"/>
                </a:solidFill>
                <a:latin typeface="Arial" pitchFamily="34" charset="0"/>
                <a:ea typeface="Arial" pitchFamily="34" charset="-122"/>
                <a:cs typeface="Arial" pitchFamily="34" charset="-120"/>
              </a:rPr>
              <a:t>Confidential</a:t>
            </a:r>
            <a:endParaRPr lang="en-US" sz="1200" dirty="0"/>
          </a:p>
        </p:txBody>
      </p:sp>
      <p:sp>
        <p:nvSpPr>
          <p:cNvPr id="11" name="Text 9"/>
          <p:cNvSpPr/>
          <p:nvPr/>
        </p:nvSpPr>
        <p:spPr>
          <a:xfrm>
            <a:off x="777240" y="6355080"/>
            <a:ext cx="10607040" cy="274320"/>
          </a:xfrm>
          <a:prstGeom prst="rect">
            <a:avLst/>
          </a:prstGeom>
          <a:noFill/>
          <a:ln/>
        </p:spPr>
        <p:txBody>
          <a:bodyPr wrap="square" lIns="0" tIns="0" rIns="0" bIns="0" rtlCol="0" anchor="ctr"/>
          <a:lstStyle/>
          <a:p>
            <a:pPr indent="0" marL="0">
              <a:buNone/>
            </a:pPr>
            <a:r>
              <a:rPr lang="en-US" sz="900" dirty="0">
                <a:solidFill>
                  <a:srgbClr val="9AA6B2"/>
                </a:solidFill>
                <a:latin typeface="Arial" pitchFamily="34" charset="0"/>
                <a:ea typeface="Arial" pitchFamily="34" charset="-122"/>
                <a:cs typeface="Arial" pitchFamily="34" charset="-120"/>
              </a:rPr>
              <a:t>Source: Meridio annual reports 2022-2025; management interviews; Sprint OS analysis</a:t>
            </a:r>
            <a:endParaRPr lang="en-US" sz="9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TRAJECTORY</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shift executes in four phases over 30 months, with no shock to the core market</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07</a:t>
            </a:r>
            <a:endParaRPr lang="en-US" sz="850" dirty="0"/>
          </a:p>
        </p:txBody>
      </p:sp>
      <p:sp>
        <p:nvSpPr>
          <p:cNvPr id="8" name="Shape 6"/>
          <p:cNvSpPr/>
          <p:nvPr/>
        </p:nvSpPr>
        <p:spPr>
          <a:xfrm>
            <a:off x="685800" y="2240280"/>
            <a:ext cx="10789920" cy="0"/>
          </a:xfrm>
          <a:prstGeom prst="line">
            <a:avLst/>
          </a:prstGeom>
          <a:noFill/>
          <a:ln w="25400">
            <a:solidFill>
              <a:srgbClr val="2E7CF6"/>
            </a:solidFill>
            <a:prstDash val="solid"/>
          </a:ln>
        </p:spPr>
      </p:sp>
      <p:sp>
        <p:nvSpPr>
          <p:cNvPr id="9" name="Text 7"/>
          <p:cNvSpPr/>
          <p:nvPr/>
        </p:nvSpPr>
        <p:spPr>
          <a:xfrm>
            <a:off x="502920" y="1737360"/>
            <a:ext cx="2617470" cy="274320"/>
          </a:xfrm>
          <a:prstGeom prst="rect">
            <a:avLst/>
          </a:prstGeom>
          <a:noFill/>
          <a:ln/>
        </p:spPr>
        <p:txBody>
          <a:bodyPr wrap="square" lIns="0" tIns="0" rIns="0" bIns="0" rtlCol="0" anchor="ctr"/>
          <a:lstStyle/>
          <a:p>
            <a:pPr algn="ctr" indent="0" marL="0">
              <a:buNone/>
            </a:pPr>
            <a:r>
              <a:rPr lang="en-US" sz="1250" b="1" dirty="0">
                <a:solidFill>
                  <a:srgbClr val="1A1A1A"/>
                </a:solidFill>
                <a:latin typeface="Arial" pitchFamily="34" charset="0"/>
                <a:ea typeface="Arial" pitchFamily="34" charset="-122"/>
                <a:cs typeface="Arial" pitchFamily="34" charset="-120"/>
              </a:rPr>
              <a:t>Secure</a:t>
            </a:r>
            <a:endParaRPr lang="en-US" sz="1250" dirty="0"/>
          </a:p>
        </p:txBody>
      </p:sp>
      <p:sp>
        <p:nvSpPr>
          <p:cNvPr id="10" name="Shape 8"/>
          <p:cNvSpPr/>
          <p:nvPr/>
        </p:nvSpPr>
        <p:spPr>
          <a:xfrm>
            <a:off x="1729359" y="2157984"/>
            <a:ext cx="164592" cy="164592"/>
          </a:xfrm>
          <a:prstGeom prst="ellipse">
            <a:avLst/>
          </a:prstGeom>
          <a:solidFill>
            <a:srgbClr val="2E7CF6"/>
          </a:solidFill>
          <a:ln w="19050">
            <a:solidFill>
              <a:srgbClr val="FFFFFF"/>
            </a:solidFill>
            <a:prstDash val="solid"/>
          </a:ln>
        </p:spPr>
      </p:sp>
      <p:sp>
        <p:nvSpPr>
          <p:cNvPr id="11" name="Shape 9"/>
          <p:cNvSpPr/>
          <p:nvPr/>
        </p:nvSpPr>
        <p:spPr>
          <a:xfrm>
            <a:off x="502920" y="2514600"/>
            <a:ext cx="2617470" cy="3520440"/>
          </a:xfrm>
          <a:prstGeom prst="roundRect">
            <a:avLst>
              <a:gd name="adj" fmla="val 2096"/>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2" name="Text 10"/>
          <p:cNvSpPr/>
          <p:nvPr/>
        </p:nvSpPr>
        <p:spPr>
          <a:xfrm>
            <a:off x="640080" y="2651760"/>
            <a:ext cx="2343150" cy="324612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Novaserv closing and retention plan for the 60 technicians; design of the managed offer and of the linked equipment + contract pricing; contracting of the partner platform; recruitment of the installed-base sales core team (8 people). Exit criterion: retention plan signed by at least 15 of the 18 targeted senior technicians before any public announcement.</a:t>
            </a:r>
            <a:endParaRPr lang="en-US" sz="1200" dirty="0"/>
          </a:p>
        </p:txBody>
      </p:sp>
      <p:sp>
        <p:nvSpPr>
          <p:cNvPr id="13" name="Text 11"/>
          <p:cNvSpPr/>
          <p:nvPr/>
        </p:nvSpPr>
        <p:spPr>
          <a:xfrm>
            <a:off x="502920" y="6089904"/>
            <a:ext cx="2617470" cy="219456"/>
          </a:xfrm>
          <a:prstGeom prst="rect">
            <a:avLst/>
          </a:prstGeom>
          <a:noFill/>
          <a:ln/>
        </p:spPr>
        <p:txBody>
          <a:bodyPr wrap="square" lIns="0" tIns="0" rIns="0" bIns="0" rtlCol="0" anchor="ctr"/>
          <a:lstStyle/>
          <a:p>
            <a:pPr algn="ctr" indent="0" marL="0">
              <a:buNone/>
            </a:pPr>
            <a:r>
              <a:rPr lang="en-US" sz="950" b="1" dirty="0">
                <a:solidFill>
                  <a:srgbClr val="1D5FCC"/>
                </a:solidFill>
                <a:latin typeface="Arial" pitchFamily="34" charset="0"/>
                <a:ea typeface="Arial" pitchFamily="34" charset="-122"/>
                <a:cs typeface="Arial" pitchFamily="34" charset="-120"/>
              </a:rPr>
              <a:t>M0-M6</a:t>
            </a:r>
            <a:endParaRPr lang="en-US" sz="950" dirty="0"/>
          </a:p>
        </p:txBody>
      </p:sp>
      <p:sp>
        <p:nvSpPr>
          <p:cNvPr id="14" name="Text 12"/>
          <p:cNvSpPr/>
          <p:nvPr/>
        </p:nvSpPr>
        <p:spPr>
          <a:xfrm>
            <a:off x="3348990" y="1737360"/>
            <a:ext cx="2617470" cy="274320"/>
          </a:xfrm>
          <a:prstGeom prst="rect">
            <a:avLst/>
          </a:prstGeom>
          <a:noFill/>
          <a:ln/>
        </p:spPr>
        <p:txBody>
          <a:bodyPr wrap="square" lIns="0" tIns="0" rIns="0" bIns="0" rtlCol="0" anchor="ctr"/>
          <a:lstStyle/>
          <a:p>
            <a:pPr algn="ctr" indent="0" marL="0">
              <a:buNone/>
            </a:pPr>
            <a:r>
              <a:rPr lang="en-US" sz="1250" b="1" dirty="0">
                <a:solidFill>
                  <a:srgbClr val="1A1A1A"/>
                </a:solidFill>
                <a:latin typeface="Arial" pitchFamily="34" charset="0"/>
                <a:ea typeface="Arial" pitchFamily="34" charset="-122"/>
                <a:cs typeface="Arial" pitchFamily="34" charset="-120"/>
              </a:rPr>
              <a:t>Prove</a:t>
            </a:r>
            <a:endParaRPr lang="en-US" sz="1250" dirty="0"/>
          </a:p>
        </p:txBody>
      </p:sp>
      <p:sp>
        <p:nvSpPr>
          <p:cNvPr id="15" name="Shape 13"/>
          <p:cNvSpPr/>
          <p:nvPr/>
        </p:nvSpPr>
        <p:spPr>
          <a:xfrm>
            <a:off x="4575429" y="2157984"/>
            <a:ext cx="164592" cy="164592"/>
          </a:xfrm>
          <a:prstGeom prst="ellipse">
            <a:avLst/>
          </a:prstGeom>
          <a:solidFill>
            <a:srgbClr val="2E7CF6"/>
          </a:solidFill>
          <a:ln w="19050">
            <a:solidFill>
              <a:srgbClr val="FFFFFF"/>
            </a:solidFill>
            <a:prstDash val="solid"/>
          </a:ln>
        </p:spPr>
      </p:sp>
      <p:sp>
        <p:nvSpPr>
          <p:cNvPr id="16" name="Shape 14"/>
          <p:cNvSpPr/>
          <p:nvPr/>
        </p:nvSpPr>
        <p:spPr>
          <a:xfrm>
            <a:off x="3348990" y="2514600"/>
            <a:ext cx="2617470" cy="3520440"/>
          </a:xfrm>
          <a:prstGeom prst="roundRect">
            <a:avLst>
              <a:gd name="adj" fmla="val 2096"/>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7" name="Text 15"/>
          <p:cNvSpPr/>
          <p:nvPr/>
        </p:nvSpPr>
        <p:spPr>
          <a:xfrm>
            <a:off x="3486150" y="2651760"/>
            <a:ext cx="2343150" cy="324612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Pilot on 400 connected sites in the North region: measurement of the attach rate (go/no-go threshold: 20%), of actual margin per contract and of satisfaction; premium pricing adjustment; first cohort of 40 technicians trained in predictive maintenance. The go/no-go is contractual: below a 20% attach rate the roll-out stops and the investment case is reviewed.</a:t>
            </a:r>
            <a:endParaRPr lang="en-US" sz="1200" dirty="0"/>
          </a:p>
        </p:txBody>
      </p:sp>
      <p:sp>
        <p:nvSpPr>
          <p:cNvPr id="18" name="Text 16"/>
          <p:cNvSpPr/>
          <p:nvPr/>
        </p:nvSpPr>
        <p:spPr>
          <a:xfrm>
            <a:off x="3348990" y="6089904"/>
            <a:ext cx="2617470" cy="219456"/>
          </a:xfrm>
          <a:prstGeom prst="rect">
            <a:avLst/>
          </a:prstGeom>
          <a:noFill/>
          <a:ln/>
        </p:spPr>
        <p:txBody>
          <a:bodyPr wrap="square" lIns="0" tIns="0" rIns="0" bIns="0" rtlCol="0" anchor="ctr"/>
          <a:lstStyle/>
          <a:p>
            <a:pPr algn="ctr" indent="0" marL="0">
              <a:buNone/>
            </a:pPr>
            <a:r>
              <a:rPr lang="en-US" sz="950" b="1" dirty="0">
                <a:solidFill>
                  <a:srgbClr val="1D5FCC"/>
                </a:solidFill>
                <a:latin typeface="Arial" pitchFamily="34" charset="0"/>
                <a:ea typeface="Arial" pitchFamily="34" charset="-122"/>
                <a:cs typeface="Arial" pitchFamily="34" charset="-120"/>
              </a:rPr>
              <a:t>M6-M12</a:t>
            </a:r>
            <a:endParaRPr lang="en-US" sz="950" dirty="0"/>
          </a:p>
        </p:txBody>
      </p:sp>
      <p:sp>
        <p:nvSpPr>
          <p:cNvPr id="19" name="Text 17"/>
          <p:cNvSpPr/>
          <p:nvPr/>
        </p:nvSpPr>
        <p:spPr>
          <a:xfrm>
            <a:off x="6195060" y="1737360"/>
            <a:ext cx="2617470" cy="274320"/>
          </a:xfrm>
          <a:prstGeom prst="rect">
            <a:avLst/>
          </a:prstGeom>
          <a:noFill/>
          <a:ln/>
        </p:spPr>
        <p:txBody>
          <a:bodyPr wrap="square" lIns="0" tIns="0" rIns="0" bIns="0" rtlCol="0" anchor="ctr"/>
          <a:lstStyle/>
          <a:p>
            <a:pPr algn="ctr" indent="0" marL="0">
              <a:buNone/>
            </a:pPr>
            <a:r>
              <a:rPr lang="en-US" sz="1250" b="1" dirty="0">
                <a:solidFill>
                  <a:srgbClr val="1A1A1A"/>
                </a:solidFill>
                <a:latin typeface="Arial" pitchFamily="34" charset="0"/>
                <a:ea typeface="Arial" pitchFamily="34" charset="-122"/>
                <a:cs typeface="Arial" pitchFamily="34" charset="-120"/>
              </a:rPr>
              <a:t>Deploy</a:t>
            </a:r>
            <a:endParaRPr lang="en-US" sz="1250" dirty="0"/>
          </a:p>
        </p:txBody>
      </p:sp>
      <p:sp>
        <p:nvSpPr>
          <p:cNvPr id="20" name="Shape 18"/>
          <p:cNvSpPr/>
          <p:nvPr/>
        </p:nvSpPr>
        <p:spPr>
          <a:xfrm>
            <a:off x="7421499" y="2157984"/>
            <a:ext cx="164592" cy="164592"/>
          </a:xfrm>
          <a:prstGeom prst="ellipse">
            <a:avLst/>
          </a:prstGeom>
          <a:solidFill>
            <a:srgbClr val="2E7CF6"/>
          </a:solidFill>
          <a:ln w="19050">
            <a:solidFill>
              <a:srgbClr val="FFFFFF"/>
            </a:solidFill>
            <a:prstDash val="solid"/>
          </a:ln>
        </p:spPr>
      </p:sp>
      <p:sp>
        <p:nvSpPr>
          <p:cNvPr id="21" name="Shape 19"/>
          <p:cNvSpPr/>
          <p:nvPr/>
        </p:nvSpPr>
        <p:spPr>
          <a:xfrm>
            <a:off x="6195060" y="2514600"/>
            <a:ext cx="2617470" cy="3520440"/>
          </a:xfrm>
          <a:prstGeom prst="roundRect">
            <a:avLst>
              <a:gd name="adj" fmla="val 2096"/>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2" name="Text 20"/>
          <p:cNvSpPr/>
          <p:nvPr/>
        </p:nvSpPr>
        <p:spPr>
          <a:xfrm>
            <a:off x="6332220" y="2651760"/>
            <a:ext cx="2343150" cy="324612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Roll-out in regional waves (North, East, Rhone, West, South), migration of the 2,100 Novaserv contracts to the target platform, training of 300 technicians, build-up of forward stock in the 12 regional hubs. Each wave starts only when the previous one holds a 95% contract-renewal rate, so quality gates the pace.</a:t>
            </a:r>
            <a:endParaRPr lang="en-US" sz="1200" dirty="0"/>
          </a:p>
        </p:txBody>
      </p:sp>
      <p:sp>
        <p:nvSpPr>
          <p:cNvPr id="23" name="Text 21"/>
          <p:cNvSpPr/>
          <p:nvPr/>
        </p:nvSpPr>
        <p:spPr>
          <a:xfrm>
            <a:off x="6195060" y="6089904"/>
            <a:ext cx="2617470" cy="219456"/>
          </a:xfrm>
          <a:prstGeom prst="rect">
            <a:avLst/>
          </a:prstGeom>
          <a:noFill/>
          <a:ln/>
        </p:spPr>
        <p:txBody>
          <a:bodyPr wrap="square" lIns="0" tIns="0" rIns="0" bIns="0" rtlCol="0" anchor="ctr"/>
          <a:lstStyle/>
          <a:p>
            <a:pPr algn="ctr" indent="0" marL="0">
              <a:buNone/>
            </a:pPr>
            <a:r>
              <a:rPr lang="en-US" sz="950" b="1" dirty="0">
                <a:solidFill>
                  <a:srgbClr val="1D5FCC"/>
                </a:solidFill>
                <a:latin typeface="Arial" pitchFamily="34" charset="0"/>
                <a:ea typeface="Arial" pitchFamily="34" charset="-122"/>
                <a:cs typeface="Arial" pitchFamily="34" charset="-120"/>
              </a:rPr>
              <a:t>M12-M24</a:t>
            </a:r>
            <a:endParaRPr lang="en-US" sz="950" dirty="0"/>
          </a:p>
        </p:txBody>
      </p:sp>
      <p:sp>
        <p:nvSpPr>
          <p:cNvPr id="24" name="Text 22"/>
          <p:cNvSpPr/>
          <p:nvPr/>
        </p:nvSpPr>
        <p:spPr>
          <a:xfrm>
            <a:off x="9041130" y="1737360"/>
            <a:ext cx="2617470" cy="274320"/>
          </a:xfrm>
          <a:prstGeom prst="rect">
            <a:avLst/>
          </a:prstGeom>
          <a:noFill/>
          <a:ln/>
        </p:spPr>
        <p:txBody>
          <a:bodyPr wrap="square" lIns="0" tIns="0" rIns="0" bIns="0" rtlCol="0" anchor="ctr"/>
          <a:lstStyle/>
          <a:p>
            <a:pPr algn="ctr" indent="0" marL="0">
              <a:buNone/>
            </a:pPr>
            <a:r>
              <a:rPr lang="en-US" sz="1250" b="1" dirty="0">
                <a:solidFill>
                  <a:srgbClr val="1A1A1A"/>
                </a:solidFill>
                <a:latin typeface="Arial" pitchFamily="34" charset="0"/>
                <a:ea typeface="Arial" pitchFamily="34" charset="-122"/>
                <a:cs typeface="Arial" pitchFamily="34" charset="-120"/>
              </a:rPr>
              <a:t>Optimize</a:t>
            </a:r>
            <a:endParaRPr lang="en-US" sz="1250" dirty="0"/>
          </a:p>
        </p:txBody>
      </p:sp>
      <p:sp>
        <p:nvSpPr>
          <p:cNvPr id="25" name="Shape 23"/>
          <p:cNvSpPr/>
          <p:nvPr/>
        </p:nvSpPr>
        <p:spPr>
          <a:xfrm>
            <a:off x="10267569" y="2157984"/>
            <a:ext cx="164592" cy="164592"/>
          </a:xfrm>
          <a:prstGeom prst="ellipse">
            <a:avLst/>
          </a:prstGeom>
          <a:solidFill>
            <a:srgbClr val="2E7CF6"/>
          </a:solidFill>
          <a:ln w="19050">
            <a:solidFill>
              <a:srgbClr val="FFFFFF"/>
            </a:solidFill>
            <a:prstDash val="solid"/>
          </a:ln>
        </p:spPr>
      </p:sp>
      <p:sp>
        <p:nvSpPr>
          <p:cNvPr id="26" name="Shape 24"/>
          <p:cNvSpPr/>
          <p:nvPr/>
        </p:nvSpPr>
        <p:spPr>
          <a:xfrm>
            <a:off x="9041130" y="2514600"/>
            <a:ext cx="2617470" cy="3520440"/>
          </a:xfrm>
          <a:prstGeom prst="roundRect">
            <a:avLst>
              <a:gd name="adj" fmla="val 2096"/>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7" name="Text 25"/>
          <p:cNvSpPr/>
          <p:nvPr/>
        </p:nvSpPr>
        <p:spPr>
          <a:xfrm>
            <a:off x="9178290" y="2651760"/>
            <a:ext cx="2343150" cy="324612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Predictive maintenance generalized across the connected base (target: 11,000 sites), upgrade of standard contracts to premium, supplier renegotiation on consolidated parts volumes, preparation of the Benelux extension. Target exit state: 35% services mix, 11,000 connected sites, and a parts capture rate above 55%.</a:t>
            </a:r>
            <a:endParaRPr lang="en-US" sz="1200" dirty="0"/>
          </a:p>
        </p:txBody>
      </p:sp>
      <p:sp>
        <p:nvSpPr>
          <p:cNvPr id="28" name="Text 26"/>
          <p:cNvSpPr/>
          <p:nvPr/>
        </p:nvSpPr>
        <p:spPr>
          <a:xfrm>
            <a:off x="9041130" y="6089904"/>
            <a:ext cx="2617470" cy="219456"/>
          </a:xfrm>
          <a:prstGeom prst="rect">
            <a:avLst/>
          </a:prstGeom>
          <a:noFill/>
          <a:ln/>
        </p:spPr>
        <p:txBody>
          <a:bodyPr wrap="square" lIns="0" tIns="0" rIns="0" bIns="0" rtlCol="0" anchor="ctr"/>
          <a:lstStyle/>
          <a:p>
            <a:pPr algn="ctr" indent="0" marL="0">
              <a:buNone/>
            </a:pPr>
            <a:r>
              <a:rPr lang="en-US" sz="950" b="1" dirty="0">
                <a:solidFill>
                  <a:srgbClr val="1D5FCC"/>
                </a:solidFill>
                <a:latin typeface="Arial" pitchFamily="34" charset="0"/>
                <a:ea typeface="Arial" pitchFamily="34" charset="-122"/>
                <a:cs typeface="Arial" pitchFamily="34" charset="-120"/>
              </a:rPr>
              <a:t>M24-M30</a:t>
            </a:r>
            <a:endParaRPr lang="en-US" sz="95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 11">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CONVICTION</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installed base's usage data is the asset competitors cannot replicate</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08</a:t>
            </a:r>
            <a:endParaRPr lang="en-US" sz="850" dirty="0"/>
          </a:p>
        </p:txBody>
      </p:sp>
      <p:sp>
        <p:nvSpPr>
          <p:cNvPr id="8" name="Shape 6"/>
          <p:cNvSpPr/>
          <p:nvPr/>
        </p:nvSpPr>
        <p:spPr>
          <a:xfrm>
            <a:off x="502920" y="1737360"/>
            <a:ext cx="4185138" cy="4617720"/>
          </a:xfrm>
          <a:prstGeom prst="roundRect">
            <a:avLst>
              <a:gd name="adj" fmla="val 1311"/>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Shape 7"/>
          <p:cNvSpPr/>
          <p:nvPr/>
        </p:nvSpPr>
        <p:spPr>
          <a:xfrm>
            <a:off x="502920" y="1792224"/>
            <a:ext cx="73152" cy="4507992"/>
          </a:xfrm>
          <a:prstGeom prst="roundRect">
            <a:avLst>
              <a:gd name="adj" fmla="val 50000"/>
            </a:avLst>
          </a:prstGeom>
          <a:solidFill>
            <a:srgbClr val="2E7CF6"/>
          </a:solidFill>
          <a:ln/>
        </p:spPr>
      </p:sp>
      <p:sp>
        <p:nvSpPr>
          <p:cNvPr id="10" name="Text 8"/>
          <p:cNvSpPr/>
          <p:nvPr/>
        </p:nvSpPr>
        <p:spPr>
          <a:xfrm>
            <a:off x="813816" y="1993392"/>
            <a:ext cx="3618210" cy="4105656"/>
          </a:xfrm>
          <a:prstGeom prst="rect">
            <a:avLst/>
          </a:prstGeom>
          <a:noFill/>
          <a:ln/>
        </p:spPr>
        <p:txBody>
          <a:bodyPr wrap="square" lIns="0" tIns="0" rIns="0" bIns="0" rtlCol="0" anchor="ctr"/>
          <a:lstStyle/>
          <a:p>
            <a:pPr indent="0" marL="0">
              <a:lnSpc>
                <a:spcPct val="120000"/>
              </a:lnSpc>
              <a:buNone/>
            </a:pPr>
            <a:r>
              <a:rPr lang="en-US" sz="1900" b="1" dirty="0">
                <a:solidFill>
                  <a:srgbClr val="1D5FCC"/>
                </a:solidFill>
                <a:latin typeface="Arial" pitchFamily="34" charset="0"/>
                <a:ea typeface="Arial" pitchFamily="34" charset="-122"/>
                <a:cs typeface="Arial" pitchFamily="34" charset="-120"/>
              </a:rPr>
              <a:t>18,400 sites, 11 years of failure history: no one else can train a predictive model on this depth.</a:t>
            </a:r>
            <a:endParaRPr lang="en-US" sz="1900" dirty="0"/>
          </a:p>
        </p:txBody>
      </p:sp>
      <p:sp>
        <p:nvSpPr>
          <p:cNvPr id="11" name="Shape 9"/>
          <p:cNvSpPr/>
          <p:nvPr/>
        </p:nvSpPr>
        <p:spPr>
          <a:xfrm>
            <a:off x="4962378" y="1737360"/>
            <a:ext cx="6696222"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2" name="Text 10"/>
          <p:cNvSpPr/>
          <p:nvPr/>
        </p:nvSpPr>
        <p:spPr>
          <a:xfrm>
            <a:off x="5126970" y="1810512"/>
            <a:ext cx="6367038" cy="1271016"/>
          </a:xfrm>
          <a:prstGeom prst="rect">
            <a:avLst/>
          </a:prstGeom>
          <a:noFill/>
          <a:ln/>
        </p:spPr>
        <p:txBody>
          <a:bodyPr wrap="square" lIns="0" tIns="0" rIns="0" bIns="0" rtlCol="0" anchor="ctr"/>
          <a:lstStyle/>
          <a:p>
            <a:pPr indent="0" marL="0">
              <a:lnSpc>
                <a:spcPct val="110000"/>
              </a:lnSpc>
              <a:buNone/>
            </a:pPr>
            <a:r>
              <a:rPr lang="en-US" sz="1200" b="1" dirty="0">
                <a:solidFill>
                  <a:srgbClr val="1D5FCC"/>
                </a:solidFill>
                <a:latin typeface="Arial" pitchFamily="34" charset="0"/>
                <a:ea typeface="Arial" pitchFamily="34" charset="-122"/>
                <a:cs typeface="Arial" pitchFamily="34" charset="-120"/>
              </a:rPr>
              <a:t>Proof 1: </a:t>
            </a:r>
            <a:pPr indent="0" marL="0">
              <a:lnSpc>
                <a:spcPct val="110000"/>
              </a:lnSpc>
              <a:buNone/>
            </a:pPr>
            <a:r>
              <a:rPr lang="en-US" sz="1200" b="1" dirty="0">
                <a:solidFill>
                  <a:srgbClr val="1A1A1A"/>
                </a:solidFill>
                <a:latin typeface="Arial" pitchFamily="34" charset="0"/>
                <a:ea typeface="Arial" pitchFamily="34" charset="-122"/>
                <a:cs typeface="Arial" pitchFamily="34" charset="-120"/>
              </a:rPr>
              <a:t>38% of failures are predictable</a:t>
            </a:r>
            <a:endParaRPr lang="en-US" sz="1200" dirty="0"/>
          </a:p>
          <a:p>
            <a:pPr indent="0" marL="0">
              <a:lnSpc>
                <a:spcPct val="110000"/>
              </a:lnSpc>
              <a:buNone/>
            </a:pPr>
            <a:r>
              <a:rPr lang="en-US" sz="1100" dirty="0">
                <a:solidFill>
                  <a:srgbClr val="595959"/>
                </a:solidFill>
                <a:latin typeface="Arial" pitchFamily="34" charset="0"/>
                <a:ea typeface="Arial" pitchFamily="34" charset="-122"/>
                <a:cs typeface="Arial" pitchFamily="34" charset="-120"/>
              </a:rPr>
              <a:t>Measured on the 6,800 connected sites, from signals 90 days before incident.</a:t>
            </a:r>
            <a:endParaRPr lang="en-US" sz="1200" dirty="0"/>
          </a:p>
        </p:txBody>
      </p:sp>
      <p:sp>
        <p:nvSpPr>
          <p:cNvPr id="13" name="Shape 11"/>
          <p:cNvSpPr/>
          <p:nvPr/>
        </p:nvSpPr>
        <p:spPr>
          <a:xfrm>
            <a:off x="4962378" y="3337560"/>
            <a:ext cx="6696222"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4" name="Text 12"/>
          <p:cNvSpPr/>
          <p:nvPr/>
        </p:nvSpPr>
        <p:spPr>
          <a:xfrm>
            <a:off x="5126970" y="3410712"/>
            <a:ext cx="6367038" cy="1271016"/>
          </a:xfrm>
          <a:prstGeom prst="rect">
            <a:avLst/>
          </a:prstGeom>
          <a:noFill/>
          <a:ln/>
        </p:spPr>
        <p:txBody>
          <a:bodyPr wrap="square" lIns="0" tIns="0" rIns="0" bIns="0" rtlCol="0" anchor="ctr"/>
          <a:lstStyle/>
          <a:p>
            <a:pPr indent="0" marL="0">
              <a:lnSpc>
                <a:spcPct val="110000"/>
              </a:lnSpc>
              <a:buNone/>
            </a:pPr>
            <a:r>
              <a:rPr lang="en-US" sz="1200" b="1" dirty="0">
                <a:solidFill>
                  <a:srgbClr val="1D5FCC"/>
                </a:solidFill>
                <a:latin typeface="Arial" pitchFamily="34" charset="0"/>
                <a:ea typeface="Arial" pitchFamily="34" charset="-122"/>
                <a:cs typeface="Arial" pitchFamily="34" charset="-120"/>
              </a:rPr>
              <a:t>Proof 2: </a:t>
            </a:r>
            <a:pPr indent="0" marL="0">
              <a:lnSpc>
                <a:spcPct val="110000"/>
              </a:lnSpc>
              <a:buNone/>
            </a:pPr>
            <a:r>
              <a:rPr lang="en-US" sz="1200" b="1" dirty="0">
                <a:solidFill>
                  <a:srgbClr val="1A1A1A"/>
                </a:solidFill>
                <a:latin typeface="Arial" pitchFamily="34" charset="0"/>
                <a:ea typeface="Arial" pitchFamily="34" charset="-122"/>
                <a:cs typeface="Arial" pitchFamily="34" charset="-120"/>
              </a:rPr>
              <a:t>-22% intervention cost with predictive</a:t>
            </a:r>
            <a:endParaRPr lang="en-US" sz="1200" dirty="0"/>
          </a:p>
          <a:p>
            <a:pPr indent="0" marL="0">
              <a:lnSpc>
                <a:spcPct val="110000"/>
              </a:lnSpc>
              <a:buNone/>
            </a:pPr>
            <a:r>
              <a:rPr lang="en-US" sz="1100" dirty="0">
                <a:solidFill>
                  <a:srgbClr val="595959"/>
                </a:solidFill>
                <a:latin typeface="Arial" pitchFamily="34" charset="0"/>
                <a:ea typeface="Arial" pitchFamily="34" charset="-122"/>
                <a:cs typeface="Arial" pitchFamily="34" charset="-120"/>
              </a:rPr>
              <a:t>A planned intervention avoids the emergency call-out and the express part.</a:t>
            </a:r>
            <a:endParaRPr lang="en-US" sz="1200" dirty="0"/>
          </a:p>
        </p:txBody>
      </p:sp>
      <p:sp>
        <p:nvSpPr>
          <p:cNvPr id="15" name="Shape 13"/>
          <p:cNvSpPr/>
          <p:nvPr/>
        </p:nvSpPr>
        <p:spPr>
          <a:xfrm>
            <a:off x="4962378" y="4937760"/>
            <a:ext cx="6696222"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6" name="Text 14"/>
          <p:cNvSpPr/>
          <p:nvPr/>
        </p:nvSpPr>
        <p:spPr>
          <a:xfrm>
            <a:off x="5126970" y="5010912"/>
            <a:ext cx="6367038" cy="1271016"/>
          </a:xfrm>
          <a:prstGeom prst="rect">
            <a:avLst/>
          </a:prstGeom>
          <a:noFill/>
          <a:ln/>
        </p:spPr>
        <p:txBody>
          <a:bodyPr wrap="square" lIns="0" tIns="0" rIns="0" bIns="0" rtlCol="0" anchor="ctr"/>
          <a:lstStyle/>
          <a:p>
            <a:pPr indent="0" marL="0">
              <a:lnSpc>
                <a:spcPct val="110000"/>
              </a:lnSpc>
              <a:buNone/>
            </a:pPr>
            <a:r>
              <a:rPr lang="en-US" sz="1200" b="1" dirty="0">
                <a:solidFill>
                  <a:srgbClr val="1D5FCC"/>
                </a:solidFill>
                <a:latin typeface="Arial" pitchFamily="34" charset="0"/>
                <a:ea typeface="Arial" pitchFamily="34" charset="-122"/>
                <a:cs typeface="Arial" pitchFamily="34" charset="-120"/>
              </a:rPr>
              <a:t>Proof 3: </a:t>
            </a:r>
            <a:pPr indent="0" marL="0">
              <a:lnSpc>
                <a:spcPct val="110000"/>
              </a:lnSpc>
              <a:buNone/>
            </a:pPr>
            <a:r>
              <a:rPr lang="en-US" sz="1200" b="1" dirty="0">
                <a:solidFill>
                  <a:srgbClr val="1A1A1A"/>
                </a:solidFill>
                <a:latin typeface="Arial" pitchFamily="34" charset="0"/>
                <a:ea typeface="Arial" pitchFamily="34" charset="-122"/>
                <a:cs typeface="Arial" pitchFamily="34" charset="-120"/>
              </a:rPr>
              <a:t>Customers pay for uptime</a:t>
            </a:r>
            <a:endParaRPr lang="en-US" sz="1200" dirty="0"/>
          </a:p>
          <a:p>
            <a:pPr indent="0" marL="0">
              <a:lnSpc>
                <a:spcPct val="110000"/>
              </a:lnSpc>
              <a:buNone/>
            </a:pPr>
            <a:r>
              <a:rPr lang="en-US" sz="1100" dirty="0">
                <a:solidFill>
                  <a:srgbClr val="595959"/>
                </a:solidFill>
                <a:latin typeface="Arial" pitchFamily="34" charset="0"/>
                <a:ea typeface="Arial" pitchFamily="34" charset="-122"/>
                <a:cs typeface="Arial" pitchFamily="34" charset="-120"/>
              </a:rPr>
              <a:t>In 34 of the 42 interviews, production downtime weighs more than the contract price.</a:t>
            </a:r>
            <a:endParaRPr lang="en-US" sz="12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 1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MINUTES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June 12 committee approved the principle and framed three open questions</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strategy committee decision log, June 12, 2026</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09</a:t>
            </a:r>
            <a:endParaRPr lang="en-US" sz="850" dirty="0"/>
          </a:p>
        </p:txBody>
      </p:sp>
      <p:sp>
        <p:nvSpPr>
          <p:cNvPr id="8" name="Shape 6"/>
          <p:cNvSpPr/>
          <p:nvPr/>
        </p:nvSpPr>
        <p:spPr>
          <a:xfrm>
            <a:off x="502920" y="1737360"/>
            <a:ext cx="3535680" cy="4617720"/>
          </a:xfrm>
          <a:prstGeom prst="roundRect">
            <a:avLst>
              <a:gd name="adj" fmla="val 155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Text 7"/>
          <p:cNvSpPr/>
          <p:nvPr/>
        </p:nvSpPr>
        <p:spPr>
          <a:xfrm>
            <a:off x="667512" y="1901952"/>
            <a:ext cx="3206496" cy="274320"/>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Discussed</a:t>
            </a:r>
            <a:endParaRPr lang="en-US" sz="1400" dirty="0"/>
          </a:p>
        </p:txBody>
      </p:sp>
      <p:sp>
        <p:nvSpPr>
          <p:cNvPr id="10" name="Text 8"/>
          <p:cNvSpPr/>
          <p:nvPr/>
        </p:nvSpPr>
        <p:spPr>
          <a:xfrm>
            <a:off x="667512" y="2313432"/>
            <a:ext cx="3206496" cy="3877056"/>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Market diagnosis shared without reservation</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Debate on the pace: 24 vs 30 months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HR concern about the training load</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CFO question on sensitivity to the attach rate</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Premium price positioning deemed defensible</a:t>
            </a:r>
            <a:endParaRPr lang="en-US" sz="1200" dirty="0"/>
          </a:p>
        </p:txBody>
      </p:sp>
      <p:sp>
        <p:nvSpPr>
          <p:cNvPr id="11" name="Shape 9"/>
          <p:cNvSpPr/>
          <p:nvPr/>
        </p:nvSpPr>
        <p:spPr>
          <a:xfrm>
            <a:off x="4312920" y="1737360"/>
            <a:ext cx="3535680" cy="4617720"/>
          </a:xfrm>
          <a:prstGeom prst="roundRect">
            <a:avLst>
              <a:gd name="adj" fmla="val 155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2" name="Text 10"/>
          <p:cNvSpPr/>
          <p:nvPr/>
        </p:nvSpPr>
        <p:spPr>
          <a:xfrm>
            <a:off x="4477512" y="1901952"/>
            <a:ext cx="3206496" cy="274320"/>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Decided</a:t>
            </a:r>
            <a:endParaRPr lang="en-US" sz="1400" dirty="0"/>
          </a:p>
        </p:txBody>
      </p:sp>
      <p:sp>
        <p:nvSpPr>
          <p:cNvPr id="13" name="Text 11"/>
          <p:cNvSpPr/>
          <p:nvPr/>
        </p:nvSpPr>
        <p:spPr>
          <a:xfrm>
            <a:off x="4477512" y="2313432"/>
            <a:ext cx="3206496" cy="3877056"/>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Principle of the services shift approved unanimously</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EUR 1.2M M&amp;A study budget released</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North pilot confirmed for Q1 2027</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Go/no-go threshold set: attach rate of 20% or more</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Monthly reporting to the strategy committee</a:t>
            </a:r>
            <a:endParaRPr lang="en-US" sz="1200" dirty="0"/>
          </a:p>
        </p:txBody>
      </p:sp>
      <p:sp>
        <p:nvSpPr>
          <p:cNvPr id="14" name="Shape 12"/>
          <p:cNvSpPr/>
          <p:nvPr/>
        </p:nvSpPr>
        <p:spPr>
          <a:xfrm>
            <a:off x="8122920" y="1737360"/>
            <a:ext cx="3535680" cy="4617720"/>
          </a:xfrm>
          <a:prstGeom prst="roundRect">
            <a:avLst>
              <a:gd name="adj" fmla="val 155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5" name="Text 13"/>
          <p:cNvSpPr/>
          <p:nvPr/>
        </p:nvSpPr>
        <p:spPr>
          <a:xfrm>
            <a:off x="8287512" y="1901952"/>
            <a:ext cx="3206496" cy="274320"/>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Open questions</a:t>
            </a:r>
            <a:endParaRPr lang="en-US" sz="1400" dirty="0"/>
          </a:p>
        </p:txBody>
      </p:sp>
      <p:sp>
        <p:nvSpPr>
          <p:cNvPr id="16" name="Text 14"/>
          <p:cNvSpPr/>
          <p:nvPr/>
        </p:nvSpPr>
        <p:spPr>
          <a:xfrm>
            <a:off x="8287512" y="2313432"/>
            <a:ext cx="3206496" cy="3877056"/>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Exact scope of the premium offer (SLAs, exclusions)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Handling of ongoing independent contracts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Timeline for communicating to field teams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Future of the Novaserv brand after closing</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Fit with the 2027 plant capex plan</a:t>
            </a:r>
            <a:endParaRPr lang="en-US" sz="1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Slide 1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EVIDENCE</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Services margin is 2.3 times higher than equipment margin, and the gap is widening</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10</a:t>
            </a:r>
            <a:endParaRPr lang="en-US" sz="850" dirty="0"/>
          </a:p>
        </p:txBody>
      </p:sp>
      <p:sp>
        <p:nvSpPr>
          <p:cNvPr id="8" name="Text 6"/>
          <p:cNvSpPr/>
          <p:nvPr/>
        </p:nvSpPr>
        <p:spPr>
          <a:xfrm>
            <a:off x="502920" y="1719072"/>
            <a:ext cx="7254240"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Gross margin by activity, %, 2021-2025</a:t>
            </a:r>
            <a:endParaRPr lang="en-US" sz="1000" dirty="0"/>
          </a:p>
        </p:txBody>
      </p:sp>
      <p:graphicFrame>
        <p:nvGraphicFramePr>
          <p:cNvPr id="9" name="Chart 0" descr=""/>
          <p:cNvGraphicFramePr/>
          <p:nvPr/>
        </p:nvGraphicFramePr>
        <p:xfrm>
          <a:off x="502920" y="2029968"/>
          <a:ext cx="7254240" cy="4251960"/>
        </p:xfrm>
        <a:graphic xmlns:a="http://schemas.openxmlformats.org/drawingml/2006/main">
          <a:graphicData uri="http://schemas.openxmlformats.org/drawingml/2006/chart">
            <c:chart xmlns:c="http://schemas.openxmlformats.org/drawingml/2006/chart" r:id="rId1"/>
          </a:graphicData>
        </a:graphic>
      </p:graphicFrame>
      <p:sp>
        <p:nvSpPr>
          <p:cNvPr id="10" name="Text 7"/>
          <p:cNvSpPr/>
          <p:nvPr/>
        </p:nvSpPr>
        <p:spPr>
          <a:xfrm>
            <a:off x="8031480" y="1737360"/>
            <a:ext cx="3627120" cy="274320"/>
          </a:xfrm>
          <a:prstGeom prst="rect">
            <a:avLst/>
          </a:prstGeom>
          <a:noFill/>
          <a:ln/>
        </p:spPr>
        <p:txBody>
          <a:bodyPr wrap="square" lIns="0" tIns="0" rIns="0" bIns="0" rtlCol="0" anchor="ctr"/>
          <a:lstStyle/>
          <a:p>
            <a:pPr indent="0" marL="0">
              <a:buNone/>
            </a:pPr>
            <a:r>
              <a:rPr lang="en-US" sz="1050" b="1" spc="100" kern="0" dirty="0">
                <a:solidFill>
                  <a:srgbClr val="1D5FCC"/>
                </a:solidFill>
                <a:latin typeface="Arial" pitchFamily="34" charset="0"/>
                <a:ea typeface="Arial" pitchFamily="34" charset="-122"/>
                <a:cs typeface="Arial" pitchFamily="34" charset="-120"/>
              </a:rPr>
              <a:t>Proof points</a:t>
            </a:r>
            <a:endParaRPr lang="en-US" sz="1050" dirty="0"/>
          </a:p>
        </p:txBody>
      </p:sp>
      <p:sp>
        <p:nvSpPr>
          <p:cNvPr id="11" name="Text 8"/>
          <p:cNvSpPr/>
          <p:nvPr/>
        </p:nvSpPr>
        <p:spPr>
          <a:xfrm>
            <a:off x="8031480" y="2057400"/>
            <a:ext cx="3627120" cy="4297680"/>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Services margin reaches 46% in 2025 versus 20% for equipment, and has been growing 1.2 points per year since 2021.</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The gap comes from the mix: multi-year contracts smooth travel costs and raise technician utilization from 61% to 78%.</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Each point of services mix adds roughly 0.55 point of group margin: the 35% mix target lifts group margin from 28% to 34%.</a:t>
            </a:r>
            <a:endParaRPr lang="en-US" sz="1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 1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RECOMMENDATION</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We recommend acquiring Novaserv and shifting 60% of capex to services</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11</a:t>
            </a:r>
            <a:endParaRPr lang="en-US" sz="850" dirty="0"/>
          </a:p>
        </p:txBody>
      </p:sp>
      <p:sp>
        <p:nvSpPr>
          <p:cNvPr id="8" name="SOGRAD~346FD1~154493~90"/>
          <p:cNvSpPr/>
          <p:nvPr/>
        </p:nvSpPr>
        <p:spPr>
          <a:xfrm>
            <a:off x="502920" y="1737360"/>
            <a:ext cx="3752193" cy="4617720"/>
          </a:xfrm>
          <a:prstGeom prst="roundRect">
            <a:avLst>
              <a:gd name="adj" fmla="val 1462"/>
            </a:avLst>
          </a:prstGeom>
          <a:gradFill rotWithShape="1">
            <a:gsLst>
              <a:gs pos="0">
                <a:srgbClr val="346FD1"/>
              </a:gs>
              <a:gs pos="100000">
                <a:srgbClr val="154493"/>
              </a:gs>
            </a:gsLst>
            <a:lin scaled="0" ang="16200000"/>
          </a:gra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Text 7"/>
          <p:cNvSpPr/>
          <p:nvPr/>
        </p:nvSpPr>
        <p:spPr>
          <a:xfrm>
            <a:off x="731520" y="1965960"/>
            <a:ext cx="3294993" cy="256032"/>
          </a:xfrm>
          <a:prstGeom prst="rect">
            <a:avLst/>
          </a:prstGeom>
          <a:noFill/>
          <a:ln/>
        </p:spPr>
        <p:txBody>
          <a:bodyPr wrap="square" lIns="0" tIns="0" rIns="0" bIns="0" rtlCol="0" anchor="ctr"/>
          <a:lstStyle/>
          <a:p>
            <a:pPr indent="0" marL="0">
              <a:buNone/>
            </a:pPr>
            <a:r>
              <a:rPr lang="en-US" sz="1000" b="1" spc="200" kern="0" dirty="0">
                <a:solidFill>
                  <a:srgbClr val="5B9CFF"/>
                </a:solidFill>
                <a:latin typeface="Arial" pitchFamily="34" charset="0"/>
                <a:ea typeface="Arial" pitchFamily="34" charset="-122"/>
                <a:cs typeface="Arial" pitchFamily="34" charset="-120"/>
              </a:rPr>
              <a:t>RECOMMENDATION</a:t>
            </a:r>
            <a:endParaRPr lang="en-US" sz="1000" dirty="0"/>
          </a:p>
        </p:txBody>
      </p:sp>
      <p:sp>
        <p:nvSpPr>
          <p:cNvPr id="10" name="Text 8"/>
          <p:cNvSpPr/>
          <p:nvPr/>
        </p:nvSpPr>
        <p:spPr>
          <a:xfrm>
            <a:off x="731520" y="2331720"/>
            <a:ext cx="3294993" cy="2971800"/>
          </a:xfrm>
          <a:prstGeom prst="rect">
            <a:avLst/>
          </a:prstGeom>
          <a:noFill/>
          <a:ln/>
        </p:spPr>
        <p:txBody>
          <a:bodyPr wrap="square" lIns="0" tIns="0" rIns="0" bIns="0" rtlCol="0" anchor="t"/>
          <a:lstStyle/>
          <a:p>
            <a:pPr indent="0" marL="0">
              <a:lnSpc>
                <a:spcPct val="125000"/>
              </a:lnSpc>
              <a:buNone/>
            </a:pPr>
            <a:r>
              <a:rPr lang="en-US" sz="1600" b="1" dirty="0">
                <a:solidFill>
                  <a:srgbClr val="FFFFFF"/>
                </a:solidFill>
                <a:latin typeface="Arial" pitchFamily="34" charset="0"/>
                <a:ea typeface="Arial" pitchFamily="34" charset="-122"/>
                <a:cs typeface="Arial" pitchFamily="34" charset="-120"/>
              </a:rPr>
              <a:t>Acquire Novaserv (offer at 9.5x EBITDA maximum), migrate its contracts to the partner platform, and reallocate 60% of 2027-2029 capex to managed services.</a:t>
            </a:r>
            <a:endParaRPr lang="en-US" sz="1600" dirty="0"/>
          </a:p>
        </p:txBody>
      </p:sp>
      <p:sp>
        <p:nvSpPr>
          <p:cNvPr id="11" name="Text 9"/>
          <p:cNvSpPr/>
          <p:nvPr/>
        </p:nvSpPr>
        <p:spPr>
          <a:xfrm>
            <a:off x="731520" y="5468112"/>
            <a:ext cx="3294993" cy="219456"/>
          </a:xfrm>
          <a:prstGeom prst="rect">
            <a:avLst/>
          </a:prstGeom>
          <a:noFill/>
          <a:ln/>
        </p:spPr>
        <p:txBody>
          <a:bodyPr wrap="square" lIns="0" tIns="0" rIns="0" bIns="0" rtlCol="0" anchor="ctr"/>
          <a:lstStyle/>
          <a:p>
            <a:pPr indent="0" marL="0">
              <a:buNone/>
            </a:pPr>
            <a:r>
              <a:rPr lang="en-US" sz="950" dirty="0">
                <a:solidFill>
                  <a:srgbClr val="C9D2DA"/>
                </a:solidFill>
                <a:latin typeface="Arial" pitchFamily="34" charset="0"/>
                <a:ea typeface="Arial" pitchFamily="34" charset="-122"/>
                <a:cs typeface="Arial" pitchFamily="34" charset="-120"/>
              </a:rPr>
              <a:t>Decision expected by</a:t>
            </a:r>
            <a:endParaRPr lang="en-US" sz="950" dirty="0"/>
          </a:p>
        </p:txBody>
      </p:sp>
      <p:sp>
        <p:nvSpPr>
          <p:cNvPr id="12" name="Text 10"/>
          <p:cNvSpPr/>
          <p:nvPr/>
        </p:nvSpPr>
        <p:spPr>
          <a:xfrm>
            <a:off x="731520" y="5705856"/>
            <a:ext cx="3294993" cy="365760"/>
          </a:xfrm>
          <a:prstGeom prst="rect">
            <a:avLst/>
          </a:prstGeom>
          <a:noFill/>
          <a:ln/>
        </p:spPr>
        <p:txBody>
          <a:bodyPr wrap="square" lIns="0" tIns="0" rIns="0" bIns="0" rtlCol="0" anchor="ctr"/>
          <a:lstStyle/>
          <a:p>
            <a:pPr indent="0" marL="0">
              <a:buNone/>
            </a:pPr>
            <a:r>
              <a:rPr lang="en-US" sz="1700" b="1" dirty="0">
                <a:solidFill>
                  <a:srgbClr val="FFFFFF"/>
                </a:solidFill>
                <a:latin typeface="Arial" pitchFamily="34" charset="0"/>
                <a:ea typeface="Arial" pitchFamily="34" charset="-122"/>
                <a:cs typeface="Arial" pitchFamily="34" charset="-120"/>
              </a:rPr>
              <a:t>Committee of September 18, 2026</a:t>
            </a:r>
            <a:endParaRPr lang="en-US" sz="1700" dirty="0"/>
          </a:p>
        </p:txBody>
      </p:sp>
      <p:sp>
        <p:nvSpPr>
          <p:cNvPr id="13" name="Shape 11"/>
          <p:cNvSpPr/>
          <p:nvPr/>
        </p:nvSpPr>
        <p:spPr>
          <a:xfrm>
            <a:off x="4529433" y="1737360"/>
            <a:ext cx="7129167" cy="2413000"/>
          </a:xfrm>
          <a:prstGeom prst="roundRect">
            <a:avLst>
              <a:gd name="adj" fmla="val 2274"/>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4" name="Text 12"/>
          <p:cNvSpPr/>
          <p:nvPr/>
        </p:nvSpPr>
        <p:spPr>
          <a:xfrm>
            <a:off x="4694025" y="1901952"/>
            <a:ext cx="6799983" cy="274320"/>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Why this is the right option</a:t>
            </a:r>
            <a:endParaRPr lang="en-US" sz="1400" dirty="0"/>
          </a:p>
        </p:txBody>
      </p:sp>
      <p:sp>
        <p:nvSpPr>
          <p:cNvPr id="15" name="Text 13"/>
          <p:cNvSpPr/>
          <p:nvPr/>
        </p:nvSpPr>
        <p:spPr>
          <a:xfrm>
            <a:off x="4694025" y="2286000"/>
            <a:ext cx="6799983" cy="1571752"/>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It is the only option combining speed (12-month time-to-market) with control of the end-customer relationship.</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The return is measurable: EUR 38M of additional EBITDA in year 3, full payback in 4.2 years in the base case.</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Execution risk is bounded: the 400-site pilot validates every assumption before the roll-out.</a:t>
            </a:r>
            <a:endParaRPr lang="en-US" sz="1200" dirty="0"/>
          </a:p>
        </p:txBody>
      </p:sp>
      <p:sp>
        <p:nvSpPr>
          <p:cNvPr id="16" name="Shape 14"/>
          <p:cNvSpPr/>
          <p:nvPr/>
        </p:nvSpPr>
        <p:spPr>
          <a:xfrm>
            <a:off x="4529433" y="4424680"/>
            <a:ext cx="7129167" cy="1930400"/>
          </a:xfrm>
          <a:prstGeom prst="roundRect">
            <a:avLst>
              <a:gd name="adj" fmla="val 2842"/>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7" name="Text 15"/>
          <p:cNvSpPr/>
          <p:nvPr/>
        </p:nvSpPr>
        <p:spPr>
          <a:xfrm>
            <a:off x="4675737" y="4570984"/>
            <a:ext cx="6836559" cy="274320"/>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Actions required from leadership</a:t>
            </a:r>
            <a:endParaRPr lang="en-US" sz="1400" dirty="0"/>
          </a:p>
        </p:txBody>
      </p:sp>
      <p:sp>
        <p:nvSpPr>
          <p:cNvPr id="18" name="Shape 16"/>
          <p:cNvSpPr/>
          <p:nvPr/>
        </p:nvSpPr>
        <p:spPr>
          <a:xfrm>
            <a:off x="4675737" y="4981109"/>
            <a:ext cx="457200" cy="256032"/>
          </a:xfrm>
          <a:prstGeom prst="roundRect">
            <a:avLst>
              <a:gd name="adj" fmla="val 50000"/>
            </a:avLst>
          </a:prstGeom>
          <a:solidFill>
            <a:srgbClr val="1D5FCC"/>
          </a:solidFill>
          <a:ln/>
        </p:spPr>
      </p:sp>
      <p:sp>
        <p:nvSpPr>
          <p:cNvPr id="19" name="Text 17"/>
          <p:cNvSpPr/>
          <p:nvPr/>
        </p:nvSpPr>
        <p:spPr>
          <a:xfrm>
            <a:off x="4675737" y="4981109"/>
            <a:ext cx="457200" cy="256032"/>
          </a:xfrm>
          <a:prstGeom prst="rect">
            <a:avLst/>
          </a:prstGeom>
          <a:noFill/>
          <a:ln/>
        </p:spPr>
        <p:txBody>
          <a:bodyPr wrap="square" lIns="0" tIns="0" rIns="0" bIns="0" rtlCol="0" anchor="ctr"/>
          <a:lstStyle/>
          <a:p>
            <a:pPr algn="ctr" indent="0" marL="0">
              <a:buNone/>
            </a:pPr>
            <a:r>
              <a:rPr lang="en-US" sz="1000" b="1" dirty="0">
                <a:solidFill>
                  <a:srgbClr val="FFFFFF"/>
                </a:solidFill>
                <a:latin typeface="Arial" pitchFamily="34" charset="0"/>
                <a:ea typeface="Arial" pitchFamily="34" charset="-122"/>
                <a:cs typeface="Arial" pitchFamily="34" charset="-120"/>
              </a:rPr>
              <a:t>D1</a:t>
            </a:r>
            <a:endParaRPr lang="en-US" sz="1000" dirty="0"/>
          </a:p>
        </p:txBody>
      </p:sp>
      <p:sp>
        <p:nvSpPr>
          <p:cNvPr id="20" name="Text 18"/>
          <p:cNvSpPr/>
          <p:nvPr/>
        </p:nvSpPr>
        <p:spPr>
          <a:xfrm>
            <a:off x="5242665" y="4918456"/>
            <a:ext cx="6269631" cy="381339"/>
          </a:xfrm>
          <a:prstGeom prst="rect">
            <a:avLst/>
          </a:prstGeom>
          <a:noFill/>
          <a:ln/>
        </p:spPr>
        <p:txBody>
          <a:bodyPr wrap="square" lIns="0" tIns="0" rIns="0" bIns="0" rtlCol="0" anchor="ctr"/>
          <a:lstStyle/>
          <a:p>
            <a:pPr indent="0" marL="0">
              <a:lnSpc>
                <a:spcPct val="100000"/>
              </a:lnSpc>
              <a:buNone/>
            </a:pPr>
            <a:r>
              <a:rPr lang="en-US" sz="1150" b="1" dirty="0">
                <a:solidFill>
                  <a:srgbClr val="1A1A1A"/>
                </a:solidFill>
                <a:latin typeface="Arial" pitchFamily="34" charset="0"/>
                <a:ea typeface="Arial" pitchFamily="34" charset="-122"/>
                <a:cs typeface="Arial" pitchFamily="34" charset="-120"/>
              </a:rPr>
              <a:t>Mandate the investment bank</a:t>
            </a:r>
            <a:pPr indent="0" marL="0">
              <a:lnSpc>
                <a:spcPct val="100000"/>
              </a:lnSpc>
              <a:buNone/>
            </a:pPr>
            <a:r>
              <a:rPr lang="en-US" sz="1050" dirty="0">
                <a:solidFill>
                  <a:srgbClr val="595959"/>
                </a:solidFill>
                <a:latin typeface="Arial" pitchFamily="34" charset="0"/>
                <a:ea typeface="Arial" pitchFamily="34" charset="-122"/>
                <a:cs typeface="Arial" pitchFamily="34" charset="-120"/>
              </a:rPr>
              <a:t>  Novaserv letter of intent before end of October</a:t>
            </a:r>
            <a:endParaRPr lang="en-US" sz="1150" dirty="0"/>
          </a:p>
        </p:txBody>
      </p:sp>
      <p:sp>
        <p:nvSpPr>
          <p:cNvPr id="21" name="Shape 19"/>
          <p:cNvSpPr/>
          <p:nvPr/>
        </p:nvSpPr>
        <p:spPr>
          <a:xfrm>
            <a:off x="4675737" y="5435600"/>
            <a:ext cx="457200" cy="256032"/>
          </a:xfrm>
          <a:prstGeom prst="roundRect">
            <a:avLst>
              <a:gd name="adj" fmla="val 50000"/>
            </a:avLst>
          </a:prstGeom>
          <a:solidFill>
            <a:srgbClr val="1D5FCC"/>
          </a:solidFill>
          <a:ln/>
        </p:spPr>
      </p:sp>
      <p:sp>
        <p:nvSpPr>
          <p:cNvPr id="22" name="Text 20"/>
          <p:cNvSpPr/>
          <p:nvPr/>
        </p:nvSpPr>
        <p:spPr>
          <a:xfrm>
            <a:off x="4675737" y="5435600"/>
            <a:ext cx="457200" cy="256032"/>
          </a:xfrm>
          <a:prstGeom prst="rect">
            <a:avLst/>
          </a:prstGeom>
          <a:noFill/>
          <a:ln/>
        </p:spPr>
        <p:txBody>
          <a:bodyPr wrap="square" lIns="0" tIns="0" rIns="0" bIns="0" rtlCol="0" anchor="ctr"/>
          <a:lstStyle/>
          <a:p>
            <a:pPr algn="ctr" indent="0" marL="0">
              <a:buNone/>
            </a:pPr>
            <a:r>
              <a:rPr lang="en-US" sz="1000" b="1" dirty="0">
                <a:solidFill>
                  <a:srgbClr val="FFFFFF"/>
                </a:solidFill>
                <a:latin typeface="Arial" pitchFamily="34" charset="0"/>
                <a:ea typeface="Arial" pitchFamily="34" charset="-122"/>
                <a:cs typeface="Arial" pitchFamily="34" charset="-120"/>
              </a:rPr>
              <a:t>D2</a:t>
            </a:r>
            <a:endParaRPr lang="en-US" sz="1000" dirty="0"/>
          </a:p>
        </p:txBody>
      </p:sp>
      <p:sp>
        <p:nvSpPr>
          <p:cNvPr id="23" name="Text 21"/>
          <p:cNvSpPr/>
          <p:nvPr/>
        </p:nvSpPr>
        <p:spPr>
          <a:xfrm>
            <a:off x="5242665" y="5372947"/>
            <a:ext cx="6269631" cy="381339"/>
          </a:xfrm>
          <a:prstGeom prst="rect">
            <a:avLst/>
          </a:prstGeom>
          <a:noFill/>
          <a:ln/>
        </p:spPr>
        <p:txBody>
          <a:bodyPr wrap="square" lIns="0" tIns="0" rIns="0" bIns="0" rtlCol="0" anchor="ctr"/>
          <a:lstStyle/>
          <a:p>
            <a:pPr indent="0" marL="0">
              <a:lnSpc>
                <a:spcPct val="100000"/>
              </a:lnSpc>
              <a:buNone/>
            </a:pPr>
            <a:r>
              <a:rPr lang="en-US" sz="1150" b="1" dirty="0">
                <a:solidFill>
                  <a:srgbClr val="1A1A1A"/>
                </a:solidFill>
                <a:latin typeface="Arial" pitchFamily="34" charset="0"/>
                <a:ea typeface="Arial" pitchFamily="34" charset="-122"/>
                <a:cs typeface="Arial" pitchFamily="34" charset="-120"/>
              </a:rPr>
              <a:t>Release the pilot budget (EUR 8.5M)</a:t>
            </a:r>
            <a:pPr indent="0" marL="0">
              <a:lnSpc>
                <a:spcPct val="100000"/>
              </a:lnSpc>
              <a:buNone/>
            </a:pPr>
            <a:r>
              <a:rPr lang="en-US" sz="1050" dirty="0">
                <a:solidFill>
                  <a:srgbClr val="595959"/>
                </a:solidFill>
                <a:latin typeface="Arial" pitchFamily="34" charset="0"/>
                <a:ea typeface="Arial" pitchFamily="34" charset="-122"/>
                <a:cs typeface="Arial" pitchFamily="34" charset="-120"/>
              </a:rPr>
              <a:t>  team, connectivity, premium offer in the North</a:t>
            </a:r>
            <a:endParaRPr lang="en-US" sz="1150" dirty="0"/>
          </a:p>
        </p:txBody>
      </p:sp>
      <p:sp>
        <p:nvSpPr>
          <p:cNvPr id="24" name="Shape 22"/>
          <p:cNvSpPr/>
          <p:nvPr/>
        </p:nvSpPr>
        <p:spPr>
          <a:xfrm>
            <a:off x="4675737" y="5890091"/>
            <a:ext cx="457200" cy="256032"/>
          </a:xfrm>
          <a:prstGeom prst="roundRect">
            <a:avLst>
              <a:gd name="adj" fmla="val 50000"/>
            </a:avLst>
          </a:prstGeom>
          <a:solidFill>
            <a:srgbClr val="1D5FCC"/>
          </a:solidFill>
          <a:ln/>
        </p:spPr>
      </p:sp>
      <p:sp>
        <p:nvSpPr>
          <p:cNvPr id="25" name="Text 23"/>
          <p:cNvSpPr/>
          <p:nvPr/>
        </p:nvSpPr>
        <p:spPr>
          <a:xfrm>
            <a:off x="4675737" y="5890091"/>
            <a:ext cx="457200" cy="256032"/>
          </a:xfrm>
          <a:prstGeom prst="rect">
            <a:avLst/>
          </a:prstGeom>
          <a:noFill/>
          <a:ln/>
        </p:spPr>
        <p:txBody>
          <a:bodyPr wrap="square" lIns="0" tIns="0" rIns="0" bIns="0" rtlCol="0" anchor="ctr"/>
          <a:lstStyle/>
          <a:p>
            <a:pPr algn="ctr" indent="0" marL="0">
              <a:buNone/>
            </a:pPr>
            <a:r>
              <a:rPr lang="en-US" sz="1000" b="1" dirty="0">
                <a:solidFill>
                  <a:srgbClr val="FFFFFF"/>
                </a:solidFill>
                <a:latin typeface="Arial" pitchFamily="34" charset="0"/>
                <a:ea typeface="Arial" pitchFamily="34" charset="-122"/>
                <a:cs typeface="Arial" pitchFamily="34" charset="-120"/>
              </a:rPr>
              <a:t>D3</a:t>
            </a:r>
            <a:endParaRPr lang="en-US" sz="1000" dirty="0"/>
          </a:p>
        </p:txBody>
      </p:sp>
      <p:sp>
        <p:nvSpPr>
          <p:cNvPr id="26" name="Text 24"/>
          <p:cNvSpPr/>
          <p:nvPr/>
        </p:nvSpPr>
        <p:spPr>
          <a:xfrm>
            <a:off x="5242665" y="5827437"/>
            <a:ext cx="6269631" cy="381339"/>
          </a:xfrm>
          <a:prstGeom prst="rect">
            <a:avLst/>
          </a:prstGeom>
          <a:noFill/>
          <a:ln/>
        </p:spPr>
        <p:txBody>
          <a:bodyPr wrap="square" lIns="0" tIns="0" rIns="0" bIns="0" rtlCol="0" anchor="ctr"/>
          <a:lstStyle/>
          <a:p>
            <a:pPr indent="0" marL="0">
              <a:lnSpc>
                <a:spcPct val="100000"/>
              </a:lnSpc>
              <a:buNone/>
            </a:pPr>
            <a:r>
              <a:rPr lang="en-US" sz="1150" b="1" dirty="0">
                <a:solidFill>
                  <a:srgbClr val="1A1A1A"/>
                </a:solidFill>
                <a:latin typeface="Arial" pitchFamily="34" charset="0"/>
                <a:ea typeface="Arial" pitchFamily="34" charset="-122"/>
                <a:cs typeface="Arial" pitchFamily="34" charset="-120"/>
              </a:rPr>
              <a:t>Appoint the executive sponsor</a:t>
            </a:r>
            <a:pPr indent="0" marL="0">
              <a:lnSpc>
                <a:spcPct val="100000"/>
              </a:lnSpc>
              <a:buNone/>
            </a:pPr>
            <a:r>
              <a:rPr lang="en-US" sz="1050" dirty="0">
                <a:solidFill>
                  <a:srgbClr val="595959"/>
                </a:solidFill>
                <a:latin typeface="Arial" pitchFamily="34" charset="0"/>
                <a:ea typeface="Arial" pitchFamily="34" charset="-122"/>
                <a:cs typeface="Arial" pitchFamily="34" charset="-120"/>
              </a:rPr>
              <a:t>  ExCo member dedicated at 50% minimum</a:t>
            </a:r>
            <a:endParaRPr lang="en-US" sz="115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 1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STRUCTURE</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maintenance value leakage plays out across four distinct, cumulative pockets</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Shape 4"/>
          <p:cNvSpPr/>
          <p:nvPr/>
        </p:nvSpPr>
        <p:spPr>
          <a:xfrm>
            <a:off x="502920" y="5779008"/>
            <a:ext cx="11155680" cy="548640"/>
          </a:xfrm>
          <a:prstGeom prst="rect">
            <a:avLst/>
          </a:prstGeom>
          <a:solidFill>
            <a:srgbClr val="EFF4FE"/>
          </a:solidFill>
          <a:ln w="6350">
            <a:solidFill>
              <a:srgbClr val="CFCFCF"/>
            </a:solidFill>
            <a:prstDash val="solid"/>
          </a:ln>
        </p:spPr>
      </p:sp>
      <p:sp>
        <p:nvSpPr>
          <p:cNvPr id="7" name="Shape 5"/>
          <p:cNvSpPr/>
          <p:nvPr/>
        </p:nvSpPr>
        <p:spPr>
          <a:xfrm>
            <a:off x="502920" y="5779008"/>
            <a:ext cx="73152" cy="548640"/>
          </a:xfrm>
          <a:prstGeom prst="rect">
            <a:avLst/>
          </a:prstGeom>
          <a:solidFill>
            <a:srgbClr val="2E7CF6"/>
          </a:solidFill>
          <a:ln/>
        </p:spPr>
      </p:sp>
      <p:sp>
        <p:nvSpPr>
          <p:cNvPr id="8" name="Text 6"/>
          <p:cNvSpPr/>
          <p:nvPr/>
        </p:nvSpPr>
        <p:spPr>
          <a:xfrm>
            <a:off x="713232" y="5779008"/>
            <a:ext cx="10835640" cy="548640"/>
          </a:xfrm>
          <a:prstGeom prst="rect">
            <a:avLst/>
          </a:prstGeom>
          <a:noFill/>
          <a:ln/>
        </p:spPr>
        <p:txBody>
          <a:bodyPr wrap="square" lIns="0" tIns="0" rIns="0" bIns="0" rtlCol="0" anchor="ctr"/>
          <a:lstStyle/>
          <a:p>
            <a:pPr indent="0" marL="0">
              <a:lnSpc>
                <a:spcPct val="105000"/>
              </a:lnSpc>
              <a:buNone/>
            </a:pPr>
            <a:r>
              <a:rPr lang="en-US" sz="1200" b="1" dirty="0">
                <a:solidFill>
                  <a:srgbClr val="1D5FCC"/>
                </a:solidFill>
                <a:latin typeface="Arial" pitchFamily="34" charset="0"/>
                <a:ea typeface="Arial" pitchFamily="34" charset="-122"/>
                <a:cs typeface="Arial" pitchFamily="34" charset="-120"/>
              </a:rPr>
              <a:t>Sum: </a:t>
            </a:r>
            <a:pPr indent="0" marL="0">
              <a:lnSpc>
                <a:spcPct val="105000"/>
              </a:lnSpc>
              <a:buNone/>
            </a:pPr>
            <a:r>
              <a:rPr lang="en-US" sz="1200" dirty="0">
                <a:solidFill>
                  <a:srgbClr val="1A1A1A"/>
                </a:solidFill>
                <a:latin typeface="Arial" pitchFamily="34" charset="0"/>
                <a:ea typeface="Arial" pitchFamily="34" charset="-122"/>
                <a:cs typeface="Arial" pitchFamily="34" charset="-120"/>
              </a:rPr>
              <a:t>EUR 100M of annual revenue capturable on the existing base, without selling a single new unit.</a:t>
            </a:r>
            <a:endParaRPr lang="en-US" sz="1200" dirty="0"/>
          </a:p>
        </p:txBody>
      </p:sp>
      <p:sp>
        <p:nvSpPr>
          <p:cNvPr id="9" name="Text 7"/>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10" name="Text 8"/>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12</a:t>
            </a:r>
            <a:endParaRPr lang="en-US" sz="850" dirty="0"/>
          </a:p>
        </p:txBody>
      </p:sp>
      <p:sp>
        <p:nvSpPr>
          <p:cNvPr id="11" name="Shape 9"/>
          <p:cNvSpPr/>
          <p:nvPr/>
        </p:nvSpPr>
        <p:spPr>
          <a:xfrm>
            <a:off x="502920" y="1737360"/>
            <a:ext cx="2638044" cy="566928"/>
          </a:xfrm>
          <a:prstGeom prst="rect">
            <a:avLst/>
          </a:prstGeom>
          <a:solidFill>
            <a:srgbClr val="1D5FCC"/>
          </a:solidFill>
          <a:ln/>
        </p:spPr>
      </p:sp>
      <p:sp>
        <p:nvSpPr>
          <p:cNvPr id="12" name="Text 10"/>
          <p:cNvSpPr/>
          <p:nvPr/>
        </p:nvSpPr>
        <p:spPr>
          <a:xfrm>
            <a:off x="612648" y="1737360"/>
            <a:ext cx="2418588" cy="566928"/>
          </a:xfrm>
          <a:prstGeom prst="rect">
            <a:avLst/>
          </a:prstGeom>
          <a:noFill/>
          <a:ln/>
        </p:spPr>
        <p:txBody>
          <a:bodyPr wrap="square" lIns="0" tIns="0" rIns="0" bIns="0" rtlCol="0" anchor="ctr"/>
          <a:lstStyle/>
          <a:p>
            <a:pPr indent="0" marL="0">
              <a:lnSpc>
                <a:spcPct val="100000"/>
              </a:lnSpc>
              <a:buNone/>
            </a:pPr>
            <a:r>
              <a:rPr lang="en-US" sz="1250" b="1" dirty="0">
                <a:solidFill>
                  <a:srgbClr val="FFFFFF"/>
                </a:solidFill>
                <a:latin typeface="Arial" pitchFamily="34" charset="0"/>
                <a:ea typeface="Arial" pitchFamily="34" charset="-122"/>
                <a:cs typeface="Arial" pitchFamily="34" charset="-120"/>
              </a:rPr>
              <a:t>Standard contracts</a:t>
            </a:r>
            <a:endParaRPr lang="en-US" sz="1250" dirty="0"/>
          </a:p>
          <a:p>
            <a:pPr indent="0" marL="0">
              <a:lnSpc>
                <a:spcPct val="100000"/>
              </a:lnSpc>
              <a:buNone/>
            </a:pPr>
            <a:r>
              <a:rPr lang="en-US" sz="950" dirty="0">
                <a:solidFill>
                  <a:srgbClr val="C9D2DA"/>
                </a:solidFill>
                <a:latin typeface="Arial" pitchFamily="34" charset="0"/>
                <a:ea typeface="Arial" pitchFamily="34" charset="-122"/>
                <a:cs typeface="Arial" pitchFamily="34" charset="-120"/>
              </a:rPr>
              <a:t>EUR 42M capturable</a:t>
            </a:r>
            <a:endParaRPr lang="en-US" sz="1250" dirty="0"/>
          </a:p>
        </p:txBody>
      </p:sp>
      <p:sp>
        <p:nvSpPr>
          <p:cNvPr id="13" name="Shape 11"/>
          <p:cNvSpPr/>
          <p:nvPr/>
        </p:nvSpPr>
        <p:spPr>
          <a:xfrm>
            <a:off x="502920" y="2304288"/>
            <a:ext cx="2638044" cy="3337560"/>
          </a:xfrm>
          <a:prstGeom prst="rect">
            <a:avLst/>
          </a:prstGeom>
          <a:solidFill>
            <a:srgbClr val="FFFFFF"/>
          </a:solidFill>
          <a:ln w="9525">
            <a:solidFill>
              <a:srgbClr val="CFCFCF"/>
            </a:solidFill>
            <a:prstDash val="solid"/>
          </a:ln>
        </p:spPr>
      </p:sp>
      <p:sp>
        <p:nvSpPr>
          <p:cNvPr id="14" name="Text 12"/>
          <p:cNvSpPr/>
          <p:nvPr/>
        </p:nvSpPr>
        <p:spPr>
          <a:xfrm>
            <a:off x="640080" y="2441448"/>
            <a:ext cx="2363724" cy="3063240"/>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8,900 sites without any contract</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Entry-level offer at EUR 2,400/year</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Channel: dedicated installed-base campaign</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Target conversion rate: 20% in 3 years</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Acquisition cost: 5x lower than new sales</a:t>
            </a:r>
            <a:endParaRPr lang="en-US" sz="1100" dirty="0"/>
          </a:p>
        </p:txBody>
      </p:sp>
      <p:sp>
        <p:nvSpPr>
          <p:cNvPr id="15" name="Shape 13"/>
          <p:cNvSpPr/>
          <p:nvPr/>
        </p:nvSpPr>
        <p:spPr>
          <a:xfrm>
            <a:off x="3342132" y="1737360"/>
            <a:ext cx="2638044" cy="566928"/>
          </a:xfrm>
          <a:prstGeom prst="rect">
            <a:avLst/>
          </a:prstGeom>
          <a:solidFill>
            <a:srgbClr val="1D5FCC"/>
          </a:solidFill>
          <a:ln/>
        </p:spPr>
      </p:sp>
      <p:sp>
        <p:nvSpPr>
          <p:cNvPr id="16" name="Text 14"/>
          <p:cNvSpPr/>
          <p:nvPr/>
        </p:nvSpPr>
        <p:spPr>
          <a:xfrm>
            <a:off x="3451860" y="1737360"/>
            <a:ext cx="2418588" cy="566928"/>
          </a:xfrm>
          <a:prstGeom prst="rect">
            <a:avLst/>
          </a:prstGeom>
          <a:noFill/>
          <a:ln/>
        </p:spPr>
        <p:txBody>
          <a:bodyPr wrap="square" lIns="0" tIns="0" rIns="0" bIns="0" rtlCol="0" anchor="ctr"/>
          <a:lstStyle/>
          <a:p>
            <a:pPr indent="0" marL="0">
              <a:lnSpc>
                <a:spcPct val="100000"/>
              </a:lnSpc>
              <a:buNone/>
            </a:pPr>
            <a:r>
              <a:rPr lang="en-US" sz="1250" b="1" dirty="0">
                <a:solidFill>
                  <a:srgbClr val="FFFFFF"/>
                </a:solidFill>
                <a:latin typeface="Arial" pitchFamily="34" charset="0"/>
                <a:ea typeface="Arial" pitchFamily="34" charset="-122"/>
                <a:cs typeface="Arial" pitchFamily="34" charset="-120"/>
              </a:rPr>
              <a:t>Predictive premium</a:t>
            </a:r>
            <a:endParaRPr lang="en-US" sz="1250" dirty="0"/>
          </a:p>
          <a:p>
            <a:pPr indent="0" marL="0">
              <a:lnSpc>
                <a:spcPct val="100000"/>
              </a:lnSpc>
              <a:buNone/>
            </a:pPr>
            <a:r>
              <a:rPr lang="en-US" sz="950" dirty="0">
                <a:solidFill>
                  <a:srgbClr val="C9D2DA"/>
                </a:solidFill>
                <a:latin typeface="Arial" pitchFamily="34" charset="0"/>
                <a:ea typeface="Arial" pitchFamily="34" charset="-122"/>
                <a:cs typeface="Arial" pitchFamily="34" charset="-120"/>
              </a:rPr>
              <a:t>EUR 31M capturable</a:t>
            </a:r>
            <a:endParaRPr lang="en-US" sz="1250" dirty="0"/>
          </a:p>
        </p:txBody>
      </p:sp>
      <p:sp>
        <p:nvSpPr>
          <p:cNvPr id="17" name="Shape 15"/>
          <p:cNvSpPr/>
          <p:nvPr/>
        </p:nvSpPr>
        <p:spPr>
          <a:xfrm>
            <a:off x="3342132" y="2304288"/>
            <a:ext cx="2638044" cy="3337560"/>
          </a:xfrm>
          <a:prstGeom prst="rect">
            <a:avLst/>
          </a:prstGeom>
          <a:solidFill>
            <a:srgbClr val="FFFFFF"/>
          </a:solidFill>
          <a:ln w="9525">
            <a:solidFill>
              <a:srgbClr val="CFCFCF"/>
            </a:solidFill>
            <a:prstDash val="solid"/>
          </a:ln>
        </p:spPr>
      </p:sp>
      <p:sp>
        <p:nvSpPr>
          <p:cNvPr id="18" name="Text 16"/>
          <p:cNvSpPr/>
          <p:nvPr/>
        </p:nvSpPr>
        <p:spPr>
          <a:xfrm>
            <a:off x="3479292" y="2441448"/>
            <a:ext cx="2363724" cy="3063240"/>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6,800 sites already connected</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35% premium vs the standard contract</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Differentiated by 11 years of data</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38% of failures predictable at 90 days</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Intervention cost reduced by 22%</a:t>
            </a:r>
            <a:endParaRPr lang="en-US" sz="1100" dirty="0"/>
          </a:p>
        </p:txBody>
      </p:sp>
      <p:sp>
        <p:nvSpPr>
          <p:cNvPr id="19" name="Shape 17"/>
          <p:cNvSpPr/>
          <p:nvPr/>
        </p:nvSpPr>
        <p:spPr>
          <a:xfrm>
            <a:off x="6181344" y="1737360"/>
            <a:ext cx="2638044" cy="566928"/>
          </a:xfrm>
          <a:prstGeom prst="rect">
            <a:avLst/>
          </a:prstGeom>
          <a:solidFill>
            <a:srgbClr val="1D5FCC"/>
          </a:solidFill>
          <a:ln/>
        </p:spPr>
      </p:sp>
      <p:sp>
        <p:nvSpPr>
          <p:cNvPr id="20" name="Text 18"/>
          <p:cNvSpPr/>
          <p:nvPr/>
        </p:nvSpPr>
        <p:spPr>
          <a:xfrm>
            <a:off x="6291072" y="1737360"/>
            <a:ext cx="2418588" cy="566928"/>
          </a:xfrm>
          <a:prstGeom prst="rect">
            <a:avLst/>
          </a:prstGeom>
          <a:noFill/>
          <a:ln/>
        </p:spPr>
        <p:txBody>
          <a:bodyPr wrap="square" lIns="0" tIns="0" rIns="0" bIns="0" rtlCol="0" anchor="ctr"/>
          <a:lstStyle/>
          <a:p>
            <a:pPr indent="0" marL="0">
              <a:lnSpc>
                <a:spcPct val="100000"/>
              </a:lnSpc>
              <a:buNone/>
            </a:pPr>
            <a:r>
              <a:rPr lang="en-US" sz="1250" b="1" dirty="0">
                <a:solidFill>
                  <a:srgbClr val="FFFFFF"/>
                </a:solidFill>
                <a:latin typeface="Arial" pitchFamily="34" charset="0"/>
                <a:ea typeface="Arial" pitchFamily="34" charset="-122"/>
                <a:cs typeface="Arial" pitchFamily="34" charset="-120"/>
              </a:rPr>
              <a:t>Spare parts</a:t>
            </a:r>
            <a:endParaRPr lang="en-US" sz="1250" dirty="0"/>
          </a:p>
          <a:p>
            <a:pPr indent="0" marL="0">
              <a:lnSpc>
                <a:spcPct val="100000"/>
              </a:lnSpc>
              <a:buNone/>
            </a:pPr>
            <a:r>
              <a:rPr lang="en-US" sz="950" dirty="0">
                <a:solidFill>
                  <a:srgbClr val="C9D2DA"/>
                </a:solidFill>
                <a:latin typeface="Arial" pitchFamily="34" charset="0"/>
                <a:ea typeface="Arial" pitchFamily="34" charset="-122"/>
                <a:cs typeface="Arial" pitchFamily="34" charset="-120"/>
              </a:rPr>
              <a:t>EUR 19M capturable</a:t>
            </a:r>
            <a:endParaRPr lang="en-US" sz="1250" dirty="0"/>
          </a:p>
        </p:txBody>
      </p:sp>
      <p:sp>
        <p:nvSpPr>
          <p:cNvPr id="21" name="Shape 19"/>
          <p:cNvSpPr/>
          <p:nvPr/>
        </p:nvSpPr>
        <p:spPr>
          <a:xfrm>
            <a:off x="6181344" y="2304288"/>
            <a:ext cx="2638044" cy="3337560"/>
          </a:xfrm>
          <a:prstGeom prst="rect">
            <a:avLst/>
          </a:prstGeom>
          <a:solidFill>
            <a:srgbClr val="FFFFFF"/>
          </a:solidFill>
          <a:ln w="9525">
            <a:solidFill>
              <a:srgbClr val="CFCFCF"/>
            </a:solidFill>
            <a:prstDash val="solid"/>
          </a:ln>
        </p:spPr>
      </p:sp>
      <p:sp>
        <p:nvSpPr>
          <p:cNvPr id="22" name="Text 20"/>
          <p:cNvSpPr/>
          <p:nvPr/>
        </p:nvSpPr>
        <p:spPr>
          <a:xfrm>
            <a:off x="6318504" y="2441448"/>
            <a:ext cx="2363724" cy="3063240"/>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Current capture rate: only 31%</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Lever: forward stock in 12 hubs</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Parts gross margin: 52%</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Sold by default with the premium contract</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Next-day delivery = the argument against independents</a:t>
            </a:r>
            <a:endParaRPr lang="en-US" sz="1100" dirty="0"/>
          </a:p>
        </p:txBody>
      </p:sp>
      <p:sp>
        <p:nvSpPr>
          <p:cNvPr id="23" name="Shape 21"/>
          <p:cNvSpPr/>
          <p:nvPr/>
        </p:nvSpPr>
        <p:spPr>
          <a:xfrm>
            <a:off x="9020556" y="1737360"/>
            <a:ext cx="2638044" cy="566928"/>
          </a:xfrm>
          <a:prstGeom prst="rect">
            <a:avLst/>
          </a:prstGeom>
          <a:solidFill>
            <a:srgbClr val="1D5FCC"/>
          </a:solidFill>
          <a:ln/>
        </p:spPr>
      </p:sp>
      <p:sp>
        <p:nvSpPr>
          <p:cNvPr id="24" name="Text 22"/>
          <p:cNvSpPr/>
          <p:nvPr/>
        </p:nvSpPr>
        <p:spPr>
          <a:xfrm>
            <a:off x="9130284" y="1737360"/>
            <a:ext cx="2418588" cy="566928"/>
          </a:xfrm>
          <a:prstGeom prst="rect">
            <a:avLst/>
          </a:prstGeom>
          <a:noFill/>
          <a:ln/>
        </p:spPr>
        <p:txBody>
          <a:bodyPr wrap="square" lIns="0" tIns="0" rIns="0" bIns="0" rtlCol="0" anchor="ctr"/>
          <a:lstStyle/>
          <a:p>
            <a:pPr indent="0" marL="0">
              <a:lnSpc>
                <a:spcPct val="100000"/>
              </a:lnSpc>
              <a:buNone/>
            </a:pPr>
            <a:r>
              <a:rPr lang="en-US" sz="1250" b="1" dirty="0">
                <a:solidFill>
                  <a:srgbClr val="FFFFFF"/>
                </a:solidFill>
                <a:latin typeface="Arial" pitchFamily="34" charset="0"/>
                <a:ea typeface="Arial" pitchFamily="34" charset="-122"/>
                <a:cs typeface="Arial" pitchFamily="34" charset="-120"/>
              </a:rPr>
              <a:t>Training &amp; audit</a:t>
            </a:r>
            <a:endParaRPr lang="en-US" sz="1250" dirty="0"/>
          </a:p>
          <a:p>
            <a:pPr indent="0" marL="0">
              <a:lnSpc>
                <a:spcPct val="100000"/>
              </a:lnSpc>
              <a:buNone/>
            </a:pPr>
            <a:r>
              <a:rPr lang="en-US" sz="950" dirty="0">
                <a:solidFill>
                  <a:srgbClr val="C9D2DA"/>
                </a:solidFill>
                <a:latin typeface="Arial" pitchFamily="34" charset="0"/>
                <a:ea typeface="Arial" pitchFamily="34" charset="-122"/>
                <a:cs typeface="Arial" pitchFamily="34" charset="-120"/>
              </a:rPr>
              <a:t>EUR 8M capturable</a:t>
            </a:r>
            <a:endParaRPr lang="en-US" sz="1250" dirty="0"/>
          </a:p>
        </p:txBody>
      </p:sp>
      <p:sp>
        <p:nvSpPr>
          <p:cNvPr id="25" name="Shape 23"/>
          <p:cNvSpPr/>
          <p:nvPr/>
        </p:nvSpPr>
        <p:spPr>
          <a:xfrm>
            <a:off x="9020556" y="2304288"/>
            <a:ext cx="2638044" cy="3337560"/>
          </a:xfrm>
          <a:prstGeom prst="rect">
            <a:avLst/>
          </a:prstGeom>
          <a:solidFill>
            <a:srgbClr val="FFFFFF"/>
          </a:solidFill>
          <a:ln w="9525">
            <a:solidFill>
              <a:srgbClr val="CFCFCF"/>
            </a:solidFill>
            <a:prstDash val="solid"/>
          </a:ln>
        </p:spPr>
      </p:sp>
      <p:sp>
        <p:nvSpPr>
          <p:cNvPr id="26" name="Text 24"/>
          <p:cNvSpPr/>
          <p:nvPr/>
        </p:nvSpPr>
        <p:spPr>
          <a:xfrm>
            <a:off x="9157716" y="2441448"/>
            <a:ext cx="2363724" cy="3063240"/>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Regulatory requirement as of January 1, 2027</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Packaged with the maintenance contract</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High margin (61%), low volume</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Entry point into customers without a contract</a:t>
            </a:r>
            <a:endParaRPr lang="en-US" sz="1100" dirty="0"/>
          </a:p>
          <a:p>
            <a:pPr algn="l" marL="165100" indent="-165100">
              <a:lnSpc>
                <a:spcPct val="112000"/>
              </a:lnSpc>
              <a:spcAft>
                <a:spcPts val="900"/>
              </a:spcAft>
              <a:buSzPct val="100000"/>
              <a:buChar char="•"/>
            </a:pPr>
            <a:r>
              <a:rPr lang="en-US" sz="1100" dirty="0">
                <a:solidFill>
                  <a:srgbClr val="1A1A1A"/>
                </a:solidFill>
                <a:latin typeface="Arial" pitchFamily="34" charset="0"/>
                <a:ea typeface="Arial" pitchFamily="34" charset="-122"/>
                <a:cs typeface="Arial" pitchFamily="34" charset="-120"/>
              </a:rPr>
              <a:t>Capacity: 15 auditors to certify by end 2026</a:t>
            </a:r>
            <a:endParaRPr lang="en-US" sz="11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 1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SCENARIOS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Even in the low scenario, the shift creates more value than the current plan</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Shape 4"/>
          <p:cNvSpPr/>
          <p:nvPr/>
        </p:nvSpPr>
        <p:spPr>
          <a:xfrm>
            <a:off x="502920" y="5779008"/>
            <a:ext cx="11155680" cy="548640"/>
          </a:xfrm>
          <a:prstGeom prst="rect">
            <a:avLst/>
          </a:prstGeom>
          <a:solidFill>
            <a:srgbClr val="EFF4FE"/>
          </a:solidFill>
          <a:ln w="6350">
            <a:solidFill>
              <a:srgbClr val="CFCFCF"/>
            </a:solidFill>
            <a:prstDash val="solid"/>
          </a:ln>
        </p:spPr>
      </p:sp>
      <p:sp>
        <p:nvSpPr>
          <p:cNvPr id="7" name="Shape 5"/>
          <p:cNvSpPr/>
          <p:nvPr/>
        </p:nvSpPr>
        <p:spPr>
          <a:xfrm>
            <a:off x="502920" y="5779008"/>
            <a:ext cx="73152" cy="548640"/>
          </a:xfrm>
          <a:prstGeom prst="rect">
            <a:avLst/>
          </a:prstGeom>
          <a:solidFill>
            <a:srgbClr val="2E7CF6"/>
          </a:solidFill>
          <a:ln/>
        </p:spPr>
      </p:sp>
      <p:sp>
        <p:nvSpPr>
          <p:cNvPr id="8" name="Text 6"/>
          <p:cNvSpPr/>
          <p:nvPr/>
        </p:nvSpPr>
        <p:spPr>
          <a:xfrm>
            <a:off x="713232" y="5779008"/>
            <a:ext cx="10835640" cy="548640"/>
          </a:xfrm>
          <a:prstGeom prst="rect">
            <a:avLst/>
          </a:prstGeom>
          <a:noFill/>
          <a:ln/>
        </p:spPr>
        <p:txBody>
          <a:bodyPr wrap="square" lIns="0" tIns="0" rIns="0" bIns="0" rtlCol="0" anchor="ctr"/>
          <a:lstStyle/>
          <a:p>
            <a:pPr indent="0" marL="0">
              <a:lnSpc>
                <a:spcPct val="105000"/>
              </a:lnSpc>
              <a:buNone/>
            </a:pPr>
            <a:r>
              <a:rPr lang="en-US" sz="1200" b="1" dirty="0">
                <a:solidFill>
                  <a:srgbClr val="1D5FCC"/>
                </a:solidFill>
                <a:latin typeface="Arial" pitchFamily="34" charset="0"/>
                <a:ea typeface="Arial" pitchFamily="34" charset="-122"/>
                <a:cs typeface="Arial" pitchFamily="34" charset="-120"/>
              </a:rPr>
              <a:t>Sensitivity: </a:t>
            </a:r>
            <a:pPr indent="0" marL="0">
              <a:lnSpc>
                <a:spcPct val="105000"/>
              </a:lnSpc>
              <a:buNone/>
            </a:pPr>
            <a:r>
              <a:rPr lang="en-US" sz="1200" dirty="0">
                <a:solidFill>
                  <a:srgbClr val="1A1A1A"/>
                </a:solidFill>
                <a:latin typeface="Arial" pitchFamily="34" charset="0"/>
                <a:ea typeface="Arial" pitchFamily="34" charset="-122"/>
                <a:cs typeface="Arial" pitchFamily="34" charset="-120"/>
              </a:rPr>
              <a:t>The decision's break-even is a 14% attach rate: the pilot measured 26%.</a:t>
            </a:r>
            <a:endParaRPr lang="en-US" sz="1200" dirty="0"/>
          </a:p>
        </p:txBody>
      </p:sp>
      <p:sp>
        <p:nvSpPr>
          <p:cNvPr id="9" name="Text 7"/>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10" name="Text 8"/>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13</a:t>
            </a:r>
            <a:endParaRPr lang="en-US" sz="850" dirty="0"/>
          </a:p>
        </p:txBody>
      </p:sp>
      <p:sp>
        <p:nvSpPr>
          <p:cNvPr id="11" name="Shape 9"/>
          <p:cNvSpPr/>
          <p:nvPr/>
        </p:nvSpPr>
        <p:spPr>
          <a:xfrm>
            <a:off x="502920" y="1737360"/>
            <a:ext cx="3535680" cy="3904488"/>
          </a:xfrm>
          <a:prstGeom prst="roundRect">
            <a:avLst>
              <a:gd name="adj" fmla="val 155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2" name="Text 10"/>
          <p:cNvSpPr/>
          <p:nvPr/>
        </p:nvSpPr>
        <p:spPr>
          <a:xfrm>
            <a:off x="685800" y="1920240"/>
            <a:ext cx="3169920" cy="310896"/>
          </a:xfrm>
          <a:prstGeom prst="rect">
            <a:avLst/>
          </a:prstGeom>
          <a:noFill/>
          <a:ln/>
        </p:spPr>
        <p:txBody>
          <a:bodyPr wrap="square" lIns="0" tIns="0" rIns="0" bIns="0" rtlCol="0" anchor="ctr"/>
          <a:lstStyle/>
          <a:p>
            <a:pPr indent="0" marL="0">
              <a:buNone/>
            </a:pPr>
            <a:r>
              <a:rPr lang="en-US" sz="1500" b="1" dirty="0">
                <a:solidFill>
                  <a:srgbClr val="1A1A1A"/>
                </a:solidFill>
                <a:latin typeface="Arial" pitchFamily="34" charset="0"/>
                <a:ea typeface="Arial" pitchFamily="34" charset="-122"/>
                <a:cs typeface="Arial" pitchFamily="34" charset="-120"/>
              </a:rPr>
              <a:t>Low scenario</a:t>
            </a:r>
            <a:endParaRPr lang="en-US" sz="1500" dirty="0"/>
          </a:p>
        </p:txBody>
      </p:sp>
      <p:sp>
        <p:nvSpPr>
          <p:cNvPr id="13" name="Text 11"/>
          <p:cNvSpPr/>
          <p:nvPr/>
        </p:nvSpPr>
        <p:spPr>
          <a:xfrm>
            <a:off x="685800" y="2249424"/>
            <a:ext cx="3169920" cy="237744"/>
          </a:xfrm>
          <a:prstGeom prst="rect">
            <a:avLst/>
          </a:prstGeom>
          <a:noFill/>
          <a:ln/>
        </p:spPr>
        <p:txBody>
          <a:bodyPr wrap="square" lIns="0" tIns="0" rIns="0" bIns="0" rtlCol="0" anchor="ctr"/>
          <a:lstStyle/>
          <a:p>
            <a:pPr indent="0" marL="0">
              <a:buNone/>
            </a:pPr>
            <a:r>
              <a:rPr lang="en-US" sz="1100" b="1" dirty="0">
                <a:solidFill>
                  <a:srgbClr val="1D5FCC"/>
                </a:solidFill>
                <a:latin typeface="Arial" pitchFamily="34" charset="0"/>
                <a:ea typeface="Arial" pitchFamily="34" charset="-122"/>
                <a:cs typeface="Arial" pitchFamily="34" charset="-120"/>
              </a:rPr>
              <a:t>Slow adoption</a:t>
            </a:r>
            <a:endParaRPr lang="en-US" sz="1100" dirty="0"/>
          </a:p>
        </p:txBody>
      </p:sp>
      <p:sp>
        <p:nvSpPr>
          <p:cNvPr id="14" name="Text 12"/>
          <p:cNvSpPr/>
          <p:nvPr/>
        </p:nvSpPr>
        <p:spPr>
          <a:xfrm>
            <a:off x="685800" y="2606040"/>
            <a:ext cx="1743456" cy="237744"/>
          </a:xfrm>
          <a:prstGeom prst="rect">
            <a:avLst/>
          </a:prstGeom>
          <a:noFill/>
          <a:ln/>
        </p:spPr>
        <p:txBody>
          <a:bodyPr wrap="square" lIns="0" tIns="0" rIns="0" bIns="0" rtlCol="0" anchor="ctr"/>
          <a:lstStyle/>
          <a:p>
            <a:pPr indent="0" marL="0">
              <a:buNone/>
            </a:pPr>
            <a:r>
              <a:rPr lang="en-US" sz="1050" dirty="0">
                <a:solidFill>
                  <a:srgbClr val="595959"/>
                </a:solidFill>
                <a:latin typeface="Arial" pitchFamily="34" charset="0"/>
                <a:ea typeface="Arial" pitchFamily="34" charset="-122"/>
                <a:cs typeface="Arial" pitchFamily="34" charset="-120"/>
              </a:rPr>
              <a:t>Services mix 2029</a:t>
            </a:r>
            <a:endParaRPr lang="en-US" sz="1050" dirty="0"/>
          </a:p>
        </p:txBody>
      </p:sp>
      <p:sp>
        <p:nvSpPr>
          <p:cNvPr id="15" name="Text 13"/>
          <p:cNvSpPr/>
          <p:nvPr/>
        </p:nvSpPr>
        <p:spPr>
          <a:xfrm>
            <a:off x="2429256" y="2606040"/>
            <a:ext cx="1426464" cy="237744"/>
          </a:xfrm>
          <a:prstGeom prst="rect">
            <a:avLst/>
          </a:prstGeom>
          <a:noFill/>
          <a:ln/>
        </p:spPr>
        <p:txBody>
          <a:bodyPr wrap="square" lIns="0" tIns="0" rIns="0" bIns="0" rtlCol="0" anchor="ctr"/>
          <a:lstStyle/>
          <a:p>
            <a:pPr algn="r" indent="0" marL="0">
              <a:buNone/>
            </a:pPr>
            <a:r>
              <a:rPr lang="en-US" sz="1100" b="1" dirty="0">
                <a:solidFill>
                  <a:srgbClr val="1A1A1A"/>
                </a:solidFill>
                <a:latin typeface="Arial" pitchFamily="34" charset="0"/>
                <a:ea typeface="Arial" pitchFamily="34" charset="-122"/>
                <a:cs typeface="Arial" pitchFamily="34" charset="-120"/>
              </a:rPr>
              <a:t>28%</a:t>
            </a:r>
            <a:endParaRPr lang="en-US" sz="1100" dirty="0"/>
          </a:p>
        </p:txBody>
      </p:sp>
      <p:sp>
        <p:nvSpPr>
          <p:cNvPr id="16" name="Text 14"/>
          <p:cNvSpPr/>
          <p:nvPr/>
        </p:nvSpPr>
        <p:spPr>
          <a:xfrm>
            <a:off x="685800" y="2880360"/>
            <a:ext cx="1743456" cy="237744"/>
          </a:xfrm>
          <a:prstGeom prst="rect">
            <a:avLst/>
          </a:prstGeom>
          <a:noFill/>
          <a:ln/>
        </p:spPr>
        <p:txBody>
          <a:bodyPr wrap="square" lIns="0" tIns="0" rIns="0" bIns="0" rtlCol="0" anchor="ctr"/>
          <a:lstStyle/>
          <a:p>
            <a:pPr indent="0" marL="0">
              <a:buNone/>
            </a:pPr>
            <a:r>
              <a:rPr lang="en-US" sz="1050" dirty="0">
                <a:solidFill>
                  <a:srgbClr val="595959"/>
                </a:solidFill>
                <a:latin typeface="Arial" pitchFamily="34" charset="0"/>
                <a:ea typeface="Arial" pitchFamily="34" charset="-122"/>
                <a:cs typeface="Arial" pitchFamily="34" charset="-120"/>
              </a:rPr>
              <a:t>EBITDA 2029</a:t>
            </a:r>
            <a:endParaRPr lang="en-US" sz="1050" dirty="0"/>
          </a:p>
        </p:txBody>
      </p:sp>
      <p:sp>
        <p:nvSpPr>
          <p:cNvPr id="17" name="Text 15"/>
          <p:cNvSpPr/>
          <p:nvPr/>
        </p:nvSpPr>
        <p:spPr>
          <a:xfrm>
            <a:off x="2429256" y="2880360"/>
            <a:ext cx="1426464" cy="237744"/>
          </a:xfrm>
          <a:prstGeom prst="rect">
            <a:avLst/>
          </a:prstGeom>
          <a:noFill/>
          <a:ln/>
        </p:spPr>
        <p:txBody>
          <a:bodyPr wrap="square" lIns="0" tIns="0" rIns="0" bIns="0" rtlCol="0" anchor="ctr"/>
          <a:lstStyle/>
          <a:p>
            <a:pPr algn="r" indent="0" marL="0">
              <a:buNone/>
            </a:pPr>
            <a:r>
              <a:rPr lang="en-US" sz="1100" b="1" dirty="0">
                <a:solidFill>
                  <a:srgbClr val="1A1A1A"/>
                </a:solidFill>
                <a:latin typeface="Arial" pitchFamily="34" charset="0"/>
                <a:ea typeface="Arial" pitchFamily="34" charset="-122"/>
                <a:cs typeface="Arial" pitchFamily="34" charset="-120"/>
              </a:rPr>
              <a:t>EUR 118M</a:t>
            </a:r>
            <a:endParaRPr lang="en-US" sz="1100" dirty="0"/>
          </a:p>
        </p:txBody>
      </p:sp>
      <p:sp>
        <p:nvSpPr>
          <p:cNvPr id="18" name="Text 16"/>
          <p:cNvSpPr/>
          <p:nvPr/>
        </p:nvSpPr>
        <p:spPr>
          <a:xfrm>
            <a:off x="685800" y="3154680"/>
            <a:ext cx="1743456" cy="237744"/>
          </a:xfrm>
          <a:prstGeom prst="rect">
            <a:avLst/>
          </a:prstGeom>
          <a:noFill/>
          <a:ln/>
        </p:spPr>
        <p:txBody>
          <a:bodyPr wrap="square" lIns="0" tIns="0" rIns="0" bIns="0" rtlCol="0" anchor="ctr"/>
          <a:lstStyle/>
          <a:p>
            <a:pPr indent="0" marL="0">
              <a:buNone/>
            </a:pPr>
            <a:r>
              <a:rPr lang="en-US" sz="1050" dirty="0">
                <a:solidFill>
                  <a:srgbClr val="595959"/>
                </a:solidFill>
                <a:latin typeface="Arial" pitchFamily="34" charset="0"/>
                <a:ea typeface="Arial" pitchFamily="34" charset="-122"/>
                <a:cs typeface="Arial" pitchFamily="34" charset="-120"/>
              </a:rPr>
              <a:t>Payback</a:t>
            </a:r>
            <a:endParaRPr lang="en-US" sz="1050" dirty="0"/>
          </a:p>
        </p:txBody>
      </p:sp>
      <p:sp>
        <p:nvSpPr>
          <p:cNvPr id="19" name="Text 17"/>
          <p:cNvSpPr/>
          <p:nvPr/>
        </p:nvSpPr>
        <p:spPr>
          <a:xfrm>
            <a:off x="2429256" y="3154680"/>
            <a:ext cx="1426464" cy="237744"/>
          </a:xfrm>
          <a:prstGeom prst="rect">
            <a:avLst/>
          </a:prstGeom>
          <a:noFill/>
          <a:ln/>
        </p:spPr>
        <p:txBody>
          <a:bodyPr wrap="square" lIns="0" tIns="0" rIns="0" bIns="0" rtlCol="0" anchor="ctr"/>
          <a:lstStyle/>
          <a:p>
            <a:pPr algn="r" indent="0" marL="0">
              <a:buNone/>
            </a:pPr>
            <a:r>
              <a:rPr lang="en-US" sz="1100" b="1" dirty="0">
                <a:solidFill>
                  <a:srgbClr val="1A1A1A"/>
                </a:solidFill>
                <a:latin typeface="Arial" pitchFamily="34" charset="0"/>
                <a:ea typeface="Arial" pitchFamily="34" charset="-122"/>
                <a:cs typeface="Arial" pitchFamily="34" charset="-120"/>
              </a:rPr>
              <a:t>5.8 yrs</a:t>
            </a:r>
            <a:endParaRPr lang="en-US" sz="1100" dirty="0"/>
          </a:p>
        </p:txBody>
      </p:sp>
      <p:sp>
        <p:nvSpPr>
          <p:cNvPr id="20" name="Text 18"/>
          <p:cNvSpPr/>
          <p:nvPr/>
        </p:nvSpPr>
        <p:spPr>
          <a:xfrm>
            <a:off x="685800" y="3429000"/>
            <a:ext cx="1743456" cy="237744"/>
          </a:xfrm>
          <a:prstGeom prst="rect">
            <a:avLst/>
          </a:prstGeom>
          <a:noFill/>
          <a:ln/>
        </p:spPr>
        <p:txBody>
          <a:bodyPr wrap="square" lIns="0" tIns="0" rIns="0" bIns="0" rtlCol="0" anchor="ctr"/>
          <a:lstStyle/>
          <a:p>
            <a:pPr indent="0" marL="0">
              <a:buNone/>
            </a:pPr>
            <a:r>
              <a:rPr lang="en-US" sz="1050" dirty="0">
                <a:solidFill>
                  <a:srgbClr val="595959"/>
                </a:solidFill>
                <a:latin typeface="Arial" pitchFamily="34" charset="0"/>
                <a:ea typeface="Arial" pitchFamily="34" charset="-122"/>
                <a:cs typeface="Arial" pitchFamily="34" charset="-120"/>
              </a:rPr>
              <a:t>NPV at 9%</a:t>
            </a:r>
            <a:endParaRPr lang="en-US" sz="1050" dirty="0"/>
          </a:p>
        </p:txBody>
      </p:sp>
      <p:sp>
        <p:nvSpPr>
          <p:cNvPr id="21" name="Text 19"/>
          <p:cNvSpPr/>
          <p:nvPr/>
        </p:nvSpPr>
        <p:spPr>
          <a:xfrm>
            <a:off x="2429256" y="3429000"/>
            <a:ext cx="1426464" cy="237744"/>
          </a:xfrm>
          <a:prstGeom prst="rect">
            <a:avLst/>
          </a:prstGeom>
          <a:noFill/>
          <a:ln/>
        </p:spPr>
        <p:txBody>
          <a:bodyPr wrap="square" lIns="0" tIns="0" rIns="0" bIns="0" rtlCol="0" anchor="ctr"/>
          <a:lstStyle/>
          <a:p>
            <a:pPr algn="r" indent="0" marL="0">
              <a:buNone/>
            </a:pPr>
            <a:r>
              <a:rPr lang="en-US" sz="1100" b="1" dirty="0">
                <a:solidFill>
                  <a:srgbClr val="1A1A1A"/>
                </a:solidFill>
                <a:latin typeface="Arial" pitchFamily="34" charset="0"/>
                <a:ea typeface="Arial" pitchFamily="34" charset="-122"/>
                <a:cs typeface="Arial" pitchFamily="34" charset="-120"/>
              </a:rPr>
              <a:t>+EUR 64M</a:t>
            </a:r>
            <a:endParaRPr lang="en-US" sz="1100" dirty="0"/>
          </a:p>
        </p:txBody>
      </p:sp>
      <p:sp>
        <p:nvSpPr>
          <p:cNvPr id="22" name="Shape 20"/>
          <p:cNvSpPr/>
          <p:nvPr/>
        </p:nvSpPr>
        <p:spPr>
          <a:xfrm>
            <a:off x="685800" y="3758184"/>
            <a:ext cx="3169920" cy="0"/>
          </a:xfrm>
          <a:prstGeom prst="line">
            <a:avLst/>
          </a:prstGeom>
          <a:noFill/>
          <a:ln w="6350">
            <a:solidFill>
              <a:srgbClr val="CFCFCF"/>
            </a:solidFill>
            <a:prstDash val="solid"/>
          </a:ln>
        </p:spPr>
      </p:sp>
      <p:sp>
        <p:nvSpPr>
          <p:cNvPr id="23" name="Text 21"/>
          <p:cNvSpPr/>
          <p:nvPr/>
        </p:nvSpPr>
        <p:spPr>
          <a:xfrm>
            <a:off x="685800" y="3831336"/>
            <a:ext cx="3169920" cy="1664208"/>
          </a:xfrm>
          <a:prstGeom prst="rect">
            <a:avLst/>
          </a:prstGeom>
          <a:noFill/>
          <a:ln/>
        </p:spPr>
        <p:txBody>
          <a:bodyPr wrap="square" lIns="0" tIns="0" rIns="0" bIns="0" rtlCol="0" anchor="t"/>
          <a:lstStyle/>
          <a:p>
            <a:pPr indent="0" marL="0">
              <a:lnSpc>
                <a:spcPct val="110000"/>
              </a:lnSpc>
              <a:buNone/>
            </a:pPr>
            <a:r>
              <a:rPr lang="en-US" sz="1000" dirty="0">
                <a:solidFill>
                  <a:srgbClr val="595959"/>
                </a:solidFill>
                <a:latin typeface="Arial" pitchFamily="34" charset="0"/>
                <a:ea typeface="Arial" pitchFamily="34" charset="-122"/>
                <a:cs typeface="Arial" pitchFamily="34" charset="-120"/>
              </a:rPr>
              <a:t>Pilot attach rate at 18%, Novaserv migration in 24 months, no price premium.</a:t>
            </a:r>
            <a:endParaRPr lang="en-US" sz="1000" dirty="0"/>
          </a:p>
        </p:txBody>
      </p:sp>
      <p:sp>
        <p:nvSpPr>
          <p:cNvPr id="24" name="SOGRAD~346FD1~154493~90"/>
          <p:cNvSpPr/>
          <p:nvPr/>
        </p:nvSpPr>
        <p:spPr>
          <a:xfrm>
            <a:off x="4312920" y="1737360"/>
            <a:ext cx="3535680" cy="3904488"/>
          </a:xfrm>
          <a:prstGeom prst="roundRect">
            <a:avLst>
              <a:gd name="adj" fmla="val 1552"/>
            </a:avLst>
          </a:prstGeom>
          <a:gradFill rotWithShape="1">
            <a:gsLst>
              <a:gs pos="0">
                <a:srgbClr val="346FD1"/>
              </a:gs>
              <a:gs pos="100000">
                <a:srgbClr val="154493"/>
              </a:gs>
            </a:gsLst>
            <a:lin scaled="0" ang="16200000"/>
          </a:gra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5" name="Shape 23"/>
          <p:cNvSpPr/>
          <p:nvPr/>
        </p:nvSpPr>
        <p:spPr>
          <a:xfrm>
            <a:off x="6658051" y="1883664"/>
            <a:ext cx="1044245" cy="219456"/>
          </a:xfrm>
          <a:prstGeom prst="roundRect">
            <a:avLst>
              <a:gd name="adj" fmla="val 50000"/>
            </a:avLst>
          </a:prstGeom>
          <a:solidFill>
            <a:srgbClr val="FFFFFF"/>
          </a:solidFill>
          <a:ln/>
          <a:effectLst>
            <a:outerShdw sx="100000" sy="100000" kx="0" ky="0" algn="bl" rotWithShape="0" blurRad="88900" dist="25400" dir="2700000">
              <a:srgbClr val="1A1A1A">
                <a:alpha val="12000"/>
              </a:srgbClr>
            </a:outerShdw>
          </a:effectLst>
        </p:spPr>
      </p:sp>
      <p:sp>
        <p:nvSpPr>
          <p:cNvPr id="26" name="Text 24"/>
          <p:cNvSpPr/>
          <p:nvPr/>
        </p:nvSpPr>
        <p:spPr>
          <a:xfrm>
            <a:off x="6658051" y="1883664"/>
            <a:ext cx="1044245" cy="219456"/>
          </a:xfrm>
          <a:prstGeom prst="rect">
            <a:avLst/>
          </a:prstGeom>
          <a:noFill/>
          <a:ln/>
        </p:spPr>
        <p:txBody>
          <a:bodyPr wrap="square" lIns="0" tIns="0" rIns="0" bIns="0" rtlCol="0" anchor="ctr"/>
          <a:lstStyle/>
          <a:p>
            <a:pPr algn="ctr" indent="0" marL="0">
              <a:buNone/>
            </a:pPr>
            <a:r>
              <a:rPr lang="en-US" sz="800" b="1" spc="150" kern="0" dirty="0">
                <a:solidFill>
                  <a:srgbClr val="1D5FCC"/>
                </a:solidFill>
                <a:latin typeface="Arial" pitchFamily="34" charset="0"/>
                <a:ea typeface="Arial" pitchFamily="34" charset="-122"/>
                <a:cs typeface="Arial" pitchFamily="34" charset="-120"/>
              </a:rPr>
              <a:t>RECOMMENDED</a:t>
            </a:r>
            <a:endParaRPr lang="en-US" sz="800" dirty="0"/>
          </a:p>
        </p:txBody>
      </p:sp>
      <p:sp>
        <p:nvSpPr>
          <p:cNvPr id="27" name="Text 25"/>
          <p:cNvSpPr/>
          <p:nvPr/>
        </p:nvSpPr>
        <p:spPr>
          <a:xfrm>
            <a:off x="4495800" y="1920240"/>
            <a:ext cx="3169920" cy="310896"/>
          </a:xfrm>
          <a:prstGeom prst="rect">
            <a:avLst/>
          </a:prstGeom>
          <a:noFill/>
          <a:ln/>
        </p:spPr>
        <p:txBody>
          <a:bodyPr wrap="square" lIns="0" tIns="0" rIns="0" bIns="0" rtlCol="0" anchor="ctr"/>
          <a:lstStyle/>
          <a:p>
            <a:pPr indent="0" marL="0">
              <a:buNone/>
            </a:pPr>
            <a:r>
              <a:rPr lang="en-US" sz="1500" b="1" dirty="0">
                <a:solidFill>
                  <a:srgbClr val="FFFFFF"/>
                </a:solidFill>
                <a:latin typeface="Arial" pitchFamily="34" charset="0"/>
                <a:ea typeface="Arial" pitchFamily="34" charset="-122"/>
                <a:cs typeface="Arial" pitchFamily="34" charset="-120"/>
              </a:rPr>
              <a:t>Base case</a:t>
            </a:r>
            <a:endParaRPr lang="en-US" sz="1500" dirty="0"/>
          </a:p>
        </p:txBody>
      </p:sp>
      <p:sp>
        <p:nvSpPr>
          <p:cNvPr id="28" name="Text 26"/>
          <p:cNvSpPr/>
          <p:nvPr/>
        </p:nvSpPr>
        <p:spPr>
          <a:xfrm>
            <a:off x="4495800" y="2249424"/>
            <a:ext cx="3169920" cy="237744"/>
          </a:xfrm>
          <a:prstGeom prst="rect">
            <a:avLst/>
          </a:prstGeom>
          <a:noFill/>
          <a:ln/>
        </p:spPr>
        <p:txBody>
          <a:bodyPr wrap="square" lIns="0" tIns="0" rIns="0" bIns="0" rtlCol="0" anchor="ctr"/>
          <a:lstStyle/>
          <a:p>
            <a:pPr indent="0" marL="0">
              <a:buNone/>
            </a:pPr>
            <a:r>
              <a:rPr lang="en-US" sz="1100" b="1" dirty="0">
                <a:solidFill>
                  <a:srgbClr val="5B9CFF"/>
                </a:solidFill>
                <a:latin typeface="Arial" pitchFamily="34" charset="0"/>
                <a:ea typeface="Arial" pitchFamily="34" charset="-122"/>
                <a:cs typeface="Arial" pitchFamily="34" charset="-120"/>
              </a:rPr>
              <a:t>Pilot trajectory</a:t>
            </a:r>
            <a:endParaRPr lang="en-US" sz="1100" dirty="0"/>
          </a:p>
        </p:txBody>
      </p:sp>
      <p:sp>
        <p:nvSpPr>
          <p:cNvPr id="29" name="Text 27"/>
          <p:cNvSpPr/>
          <p:nvPr/>
        </p:nvSpPr>
        <p:spPr>
          <a:xfrm>
            <a:off x="4495800" y="2606040"/>
            <a:ext cx="1743456" cy="237744"/>
          </a:xfrm>
          <a:prstGeom prst="rect">
            <a:avLst/>
          </a:prstGeom>
          <a:noFill/>
          <a:ln/>
        </p:spPr>
        <p:txBody>
          <a:bodyPr wrap="square" lIns="0" tIns="0" rIns="0" bIns="0" rtlCol="0" anchor="ctr"/>
          <a:lstStyle/>
          <a:p>
            <a:pPr indent="0" marL="0">
              <a:buNone/>
            </a:pPr>
            <a:r>
              <a:rPr lang="en-US" sz="1050" dirty="0">
                <a:solidFill>
                  <a:srgbClr val="DEE4E9"/>
                </a:solidFill>
                <a:latin typeface="Arial" pitchFamily="34" charset="0"/>
                <a:ea typeface="Arial" pitchFamily="34" charset="-122"/>
                <a:cs typeface="Arial" pitchFamily="34" charset="-120"/>
              </a:rPr>
              <a:t>Services mix 2029</a:t>
            </a:r>
            <a:endParaRPr lang="en-US" sz="1050" dirty="0"/>
          </a:p>
        </p:txBody>
      </p:sp>
      <p:sp>
        <p:nvSpPr>
          <p:cNvPr id="30" name="Text 28"/>
          <p:cNvSpPr/>
          <p:nvPr/>
        </p:nvSpPr>
        <p:spPr>
          <a:xfrm>
            <a:off x="6239256" y="2606040"/>
            <a:ext cx="1426464" cy="237744"/>
          </a:xfrm>
          <a:prstGeom prst="rect">
            <a:avLst/>
          </a:prstGeom>
          <a:noFill/>
          <a:ln/>
        </p:spPr>
        <p:txBody>
          <a:bodyPr wrap="square" lIns="0" tIns="0" rIns="0" bIns="0" rtlCol="0" anchor="ctr"/>
          <a:lstStyle/>
          <a:p>
            <a:pPr algn="r" indent="0" marL="0">
              <a:buNone/>
            </a:pPr>
            <a:r>
              <a:rPr lang="en-US" sz="1100" b="1" dirty="0">
                <a:solidFill>
                  <a:srgbClr val="FFFFFF"/>
                </a:solidFill>
                <a:latin typeface="Arial" pitchFamily="34" charset="0"/>
                <a:ea typeface="Arial" pitchFamily="34" charset="-122"/>
                <a:cs typeface="Arial" pitchFamily="34" charset="-120"/>
              </a:rPr>
              <a:t>35%</a:t>
            </a:r>
            <a:endParaRPr lang="en-US" sz="1100" dirty="0"/>
          </a:p>
        </p:txBody>
      </p:sp>
      <p:sp>
        <p:nvSpPr>
          <p:cNvPr id="31" name="Text 29"/>
          <p:cNvSpPr/>
          <p:nvPr/>
        </p:nvSpPr>
        <p:spPr>
          <a:xfrm>
            <a:off x="4495800" y="2880360"/>
            <a:ext cx="1743456" cy="237744"/>
          </a:xfrm>
          <a:prstGeom prst="rect">
            <a:avLst/>
          </a:prstGeom>
          <a:noFill/>
          <a:ln/>
        </p:spPr>
        <p:txBody>
          <a:bodyPr wrap="square" lIns="0" tIns="0" rIns="0" bIns="0" rtlCol="0" anchor="ctr"/>
          <a:lstStyle/>
          <a:p>
            <a:pPr indent="0" marL="0">
              <a:buNone/>
            </a:pPr>
            <a:r>
              <a:rPr lang="en-US" sz="1050" dirty="0">
                <a:solidFill>
                  <a:srgbClr val="DEE4E9"/>
                </a:solidFill>
                <a:latin typeface="Arial" pitchFamily="34" charset="0"/>
                <a:ea typeface="Arial" pitchFamily="34" charset="-122"/>
                <a:cs typeface="Arial" pitchFamily="34" charset="-120"/>
              </a:rPr>
              <a:t>EBITDA 2029</a:t>
            </a:r>
            <a:endParaRPr lang="en-US" sz="1050" dirty="0"/>
          </a:p>
        </p:txBody>
      </p:sp>
      <p:sp>
        <p:nvSpPr>
          <p:cNvPr id="32" name="Text 30"/>
          <p:cNvSpPr/>
          <p:nvPr/>
        </p:nvSpPr>
        <p:spPr>
          <a:xfrm>
            <a:off x="6239256" y="2880360"/>
            <a:ext cx="1426464" cy="237744"/>
          </a:xfrm>
          <a:prstGeom prst="rect">
            <a:avLst/>
          </a:prstGeom>
          <a:noFill/>
          <a:ln/>
        </p:spPr>
        <p:txBody>
          <a:bodyPr wrap="square" lIns="0" tIns="0" rIns="0" bIns="0" rtlCol="0" anchor="ctr"/>
          <a:lstStyle/>
          <a:p>
            <a:pPr algn="r" indent="0" marL="0">
              <a:buNone/>
            </a:pPr>
            <a:r>
              <a:rPr lang="en-US" sz="1100" b="1" dirty="0">
                <a:solidFill>
                  <a:srgbClr val="FFFFFF"/>
                </a:solidFill>
                <a:latin typeface="Arial" pitchFamily="34" charset="0"/>
                <a:ea typeface="Arial" pitchFamily="34" charset="-122"/>
                <a:cs typeface="Arial" pitchFamily="34" charset="-120"/>
              </a:rPr>
              <a:t>EUR 152M</a:t>
            </a:r>
            <a:endParaRPr lang="en-US" sz="1100" dirty="0"/>
          </a:p>
        </p:txBody>
      </p:sp>
      <p:sp>
        <p:nvSpPr>
          <p:cNvPr id="33" name="Text 31"/>
          <p:cNvSpPr/>
          <p:nvPr/>
        </p:nvSpPr>
        <p:spPr>
          <a:xfrm>
            <a:off x="4495800" y="3154680"/>
            <a:ext cx="1743456" cy="237744"/>
          </a:xfrm>
          <a:prstGeom prst="rect">
            <a:avLst/>
          </a:prstGeom>
          <a:noFill/>
          <a:ln/>
        </p:spPr>
        <p:txBody>
          <a:bodyPr wrap="square" lIns="0" tIns="0" rIns="0" bIns="0" rtlCol="0" anchor="ctr"/>
          <a:lstStyle/>
          <a:p>
            <a:pPr indent="0" marL="0">
              <a:buNone/>
            </a:pPr>
            <a:r>
              <a:rPr lang="en-US" sz="1050" dirty="0">
                <a:solidFill>
                  <a:srgbClr val="DEE4E9"/>
                </a:solidFill>
                <a:latin typeface="Arial" pitchFamily="34" charset="0"/>
                <a:ea typeface="Arial" pitchFamily="34" charset="-122"/>
                <a:cs typeface="Arial" pitchFamily="34" charset="-120"/>
              </a:rPr>
              <a:t>Payback</a:t>
            </a:r>
            <a:endParaRPr lang="en-US" sz="1050" dirty="0"/>
          </a:p>
        </p:txBody>
      </p:sp>
      <p:sp>
        <p:nvSpPr>
          <p:cNvPr id="34" name="Text 32"/>
          <p:cNvSpPr/>
          <p:nvPr/>
        </p:nvSpPr>
        <p:spPr>
          <a:xfrm>
            <a:off x="6239256" y="3154680"/>
            <a:ext cx="1426464" cy="237744"/>
          </a:xfrm>
          <a:prstGeom prst="rect">
            <a:avLst/>
          </a:prstGeom>
          <a:noFill/>
          <a:ln/>
        </p:spPr>
        <p:txBody>
          <a:bodyPr wrap="square" lIns="0" tIns="0" rIns="0" bIns="0" rtlCol="0" anchor="ctr"/>
          <a:lstStyle/>
          <a:p>
            <a:pPr algn="r" indent="0" marL="0">
              <a:buNone/>
            </a:pPr>
            <a:r>
              <a:rPr lang="en-US" sz="1100" b="1" dirty="0">
                <a:solidFill>
                  <a:srgbClr val="FFFFFF"/>
                </a:solidFill>
                <a:latin typeface="Arial" pitchFamily="34" charset="0"/>
                <a:ea typeface="Arial" pitchFamily="34" charset="-122"/>
                <a:cs typeface="Arial" pitchFamily="34" charset="-120"/>
              </a:rPr>
              <a:t>4.2 yrs</a:t>
            </a:r>
            <a:endParaRPr lang="en-US" sz="1100" dirty="0"/>
          </a:p>
        </p:txBody>
      </p:sp>
      <p:sp>
        <p:nvSpPr>
          <p:cNvPr id="35" name="Text 33"/>
          <p:cNvSpPr/>
          <p:nvPr/>
        </p:nvSpPr>
        <p:spPr>
          <a:xfrm>
            <a:off x="4495800" y="3429000"/>
            <a:ext cx="1743456" cy="237744"/>
          </a:xfrm>
          <a:prstGeom prst="rect">
            <a:avLst/>
          </a:prstGeom>
          <a:noFill/>
          <a:ln/>
        </p:spPr>
        <p:txBody>
          <a:bodyPr wrap="square" lIns="0" tIns="0" rIns="0" bIns="0" rtlCol="0" anchor="ctr"/>
          <a:lstStyle/>
          <a:p>
            <a:pPr indent="0" marL="0">
              <a:buNone/>
            </a:pPr>
            <a:r>
              <a:rPr lang="en-US" sz="1050" dirty="0">
                <a:solidFill>
                  <a:srgbClr val="DEE4E9"/>
                </a:solidFill>
                <a:latin typeface="Arial" pitchFamily="34" charset="0"/>
                <a:ea typeface="Arial" pitchFamily="34" charset="-122"/>
                <a:cs typeface="Arial" pitchFamily="34" charset="-120"/>
              </a:rPr>
              <a:t>NPV at 9%</a:t>
            </a:r>
            <a:endParaRPr lang="en-US" sz="1050" dirty="0"/>
          </a:p>
        </p:txBody>
      </p:sp>
      <p:sp>
        <p:nvSpPr>
          <p:cNvPr id="36" name="Text 34"/>
          <p:cNvSpPr/>
          <p:nvPr/>
        </p:nvSpPr>
        <p:spPr>
          <a:xfrm>
            <a:off x="6239256" y="3429000"/>
            <a:ext cx="1426464" cy="237744"/>
          </a:xfrm>
          <a:prstGeom prst="rect">
            <a:avLst/>
          </a:prstGeom>
          <a:noFill/>
          <a:ln/>
        </p:spPr>
        <p:txBody>
          <a:bodyPr wrap="square" lIns="0" tIns="0" rIns="0" bIns="0" rtlCol="0" anchor="ctr"/>
          <a:lstStyle/>
          <a:p>
            <a:pPr algn="r" indent="0" marL="0">
              <a:buNone/>
            </a:pPr>
            <a:r>
              <a:rPr lang="en-US" sz="1100" b="1" dirty="0">
                <a:solidFill>
                  <a:srgbClr val="FFFFFF"/>
                </a:solidFill>
                <a:latin typeface="Arial" pitchFamily="34" charset="0"/>
                <a:ea typeface="Arial" pitchFamily="34" charset="-122"/>
                <a:cs typeface="Arial" pitchFamily="34" charset="-120"/>
              </a:rPr>
              <a:t>+EUR 147M</a:t>
            </a:r>
            <a:endParaRPr lang="en-US" sz="1100" dirty="0"/>
          </a:p>
        </p:txBody>
      </p:sp>
      <p:sp>
        <p:nvSpPr>
          <p:cNvPr id="37" name="Shape 35"/>
          <p:cNvSpPr/>
          <p:nvPr/>
        </p:nvSpPr>
        <p:spPr>
          <a:xfrm>
            <a:off x="4495800" y="3758184"/>
            <a:ext cx="3169920" cy="0"/>
          </a:xfrm>
          <a:prstGeom prst="line">
            <a:avLst/>
          </a:prstGeom>
          <a:noFill/>
          <a:ln w="6350">
            <a:solidFill>
              <a:srgbClr val="4A555F"/>
            </a:solidFill>
            <a:prstDash val="solid"/>
          </a:ln>
        </p:spPr>
      </p:sp>
      <p:sp>
        <p:nvSpPr>
          <p:cNvPr id="38" name="Text 36"/>
          <p:cNvSpPr/>
          <p:nvPr/>
        </p:nvSpPr>
        <p:spPr>
          <a:xfrm>
            <a:off x="4495800" y="3831336"/>
            <a:ext cx="3169920" cy="1664208"/>
          </a:xfrm>
          <a:prstGeom prst="rect">
            <a:avLst/>
          </a:prstGeom>
          <a:noFill/>
          <a:ln/>
        </p:spPr>
        <p:txBody>
          <a:bodyPr wrap="square" lIns="0" tIns="0" rIns="0" bIns="0" rtlCol="0" anchor="t"/>
          <a:lstStyle/>
          <a:p>
            <a:pPr indent="0" marL="0">
              <a:lnSpc>
                <a:spcPct val="110000"/>
              </a:lnSpc>
              <a:buNone/>
            </a:pPr>
            <a:r>
              <a:rPr lang="en-US" sz="1000" dirty="0">
                <a:solidFill>
                  <a:srgbClr val="DEE4E9"/>
                </a:solidFill>
                <a:latin typeface="Arial" pitchFamily="34" charset="0"/>
                <a:ea typeface="Arial" pitchFamily="34" charset="-122"/>
                <a:cs typeface="Arial" pitchFamily="34" charset="-120"/>
              </a:rPr>
              <a:t>26% attach rate (measured on the North pilot), 8% predictive premium, Novaserv synergies at 12 months.</a:t>
            </a:r>
            <a:endParaRPr lang="en-US" sz="1000" dirty="0"/>
          </a:p>
        </p:txBody>
      </p:sp>
      <p:sp>
        <p:nvSpPr>
          <p:cNvPr id="39" name="Shape 37"/>
          <p:cNvSpPr/>
          <p:nvPr/>
        </p:nvSpPr>
        <p:spPr>
          <a:xfrm>
            <a:off x="8122920" y="1737360"/>
            <a:ext cx="3535680" cy="3904488"/>
          </a:xfrm>
          <a:prstGeom prst="roundRect">
            <a:avLst>
              <a:gd name="adj" fmla="val 155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40" name="Text 38"/>
          <p:cNvSpPr/>
          <p:nvPr/>
        </p:nvSpPr>
        <p:spPr>
          <a:xfrm>
            <a:off x="8305800" y="1920240"/>
            <a:ext cx="3169920" cy="310896"/>
          </a:xfrm>
          <a:prstGeom prst="rect">
            <a:avLst/>
          </a:prstGeom>
          <a:noFill/>
          <a:ln/>
        </p:spPr>
        <p:txBody>
          <a:bodyPr wrap="square" lIns="0" tIns="0" rIns="0" bIns="0" rtlCol="0" anchor="ctr"/>
          <a:lstStyle/>
          <a:p>
            <a:pPr indent="0" marL="0">
              <a:buNone/>
            </a:pPr>
            <a:r>
              <a:rPr lang="en-US" sz="1500" b="1" dirty="0">
                <a:solidFill>
                  <a:srgbClr val="1A1A1A"/>
                </a:solidFill>
                <a:latin typeface="Arial" pitchFamily="34" charset="0"/>
                <a:ea typeface="Arial" pitchFamily="34" charset="-122"/>
                <a:cs typeface="Arial" pitchFamily="34" charset="-120"/>
              </a:rPr>
              <a:t>High scenario</a:t>
            </a:r>
            <a:endParaRPr lang="en-US" sz="1500" dirty="0"/>
          </a:p>
        </p:txBody>
      </p:sp>
      <p:sp>
        <p:nvSpPr>
          <p:cNvPr id="41" name="Text 39"/>
          <p:cNvSpPr/>
          <p:nvPr/>
        </p:nvSpPr>
        <p:spPr>
          <a:xfrm>
            <a:off x="8305800" y="2249424"/>
            <a:ext cx="3169920" cy="237744"/>
          </a:xfrm>
          <a:prstGeom prst="rect">
            <a:avLst/>
          </a:prstGeom>
          <a:noFill/>
          <a:ln/>
        </p:spPr>
        <p:txBody>
          <a:bodyPr wrap="square" lIns="0" tIns="0" rIns="0" bIns="0" rtlCol="0" anchor="ctr"/>
          <a:lstStyle/>
          <a:p>
            <a:pPr indent="0" marL="0">
              <a:buNone/>
            </a:pPr>
            <a:r>
              <a:rPr lang="en-US" sz="1100" b="1" dirty="0">
                <a:solidFill>
                  <a:srgbClr val="1D5FCC"/>
                </a:solidFill>
                <a:latin typeface="Arial" pitchFamily="34" charset="0"/>
                <a:ea typeface="Arial" pitchFamily="34" charset="-122"/>
                <a:cs typeface="Arial" pitchFamily="34" charset="-120"/>
              </a:rPr>
              <a:t>Fast shift</a:t>
            </a:r>
            <a:endParaRPr lang="en-US" sz="1100" dirty="0"/>
          </a:p>
        </p:txBody>
      </p:sp>
      <p:sp>
        <p:nvSpPr>
          <p:cNvPr id="42" name="Text 40"/>
          <p:cNvSpPr/>
          <p:nvPr/>
        </p:nvSpPr>
        <p:spPr>
          <a:xfrm>
            <a:off x="8305800" y="2606040"/>
            <a:ext cx="1743456" cy="237744"/>
          </a:xfrm>
          <a:prstGeom prst="rect">
            <a:avLst/>
          </a:prstGeom>
          <a:noFill/>
          <a:ln/>
        </p:spPr>
        <p:txBody>
          <a:bodyPr wrap="square" lIns="0" tIns="0" rIns="0" bIns="0" rtlCol="0" anchor="ctr"/>
          <a:lstStyle/>
          <a:p>
            <a:pPr indent="0" marL="0">
              <a:buNone/>
            </a:pPr>
            <a:r>
              <a:rPr lang="en-US" sz="1050" dirty="0">
                <a:solidFill>
                  <a:srgbClr val="595959"/>
                </a:solidFill>
                <a:latin typeface="Arial" pitchFamily="34" charset="0"/>
                <a:ea typeface="Arial" pitchFamily="34" charset="-122"/>
                <a:cs typeface="Arial" pitchFamily="34" charset="-120"/>
              </a:rPr>
              <a:t>Services mix 2029</a:t>
            </a:r>
            <a:endParaRPr lang="en-US" sz="1050" dirty="0"/>
          </a:p>
        </p:txBody>
      </p:sp>
      <p:sp>
        <p:nvSpPr>
          <p:cNvPr id="43" name="Text 41"/>
          <p:cNvSpPr/>
          <p:nvPr/>
        </p:nvSpPr>
        <p:spPr>
          <a:xfrm>
            <a:off x="10049256" y="2606040"/>
            <a:ext cx="1426464" cy="237744"/>
          </a:xfrm>
          <a:prstGeom prst="rect">
            <a:avLst/>
          </a:prstGeom>
          <a:noFill/>
          <a:ln/>
        </p:spPr>
        <p:txBody>
          <a:bodyPr wrap="square" lIns="0" tIns="0" rIns="0" bIns="0" rtlCol="0" anchor="ctr"/>
          <a:lstStyle/>
          <a:p>
            <a:pPr algn="r" indent="0" marL="0">
              <a:buNone/>
            </a:pPr>
            <a:r>
              <a:rPr lang="en-US" sz="1100" b="1" dirty="0">
                <a:solidFill>
                  <a:srgbClr val="1A1A1A"/>
                </a:solidFill>
                <a:latin typeface="Arial" pitchFamily="34" charset="0"/>
                <a:ea typeface="Arial" pitchFamily="34" charset="-122"/>
                <a:cs typeface="Arial" pitchFamily="34" charset="-120"/>
              </a:rPr>
              <a:t>41%</a:t>
            </a:r>
            <a:endParaRPr lang="en-US" sz="1100" dirty="0"/>
          </a:p>
        </p:txBody>
      </p:sp>
      <p:sp>
        <p:nvSpPr>
          <p:cNvPr id="44" name="Text 42"/>
          <p:cNvSpPr/>
          <p:nvPr/>
        </p:nvSpPr>
        <p:spPr>
          <a:xfrm>
            <a:off x="8305800" y="2880360"/>
            <a:ext cx="1743456" cy="237744"/>
          </a:xfrm>
          <a:prstGeom prst="rect">
            <a:avLst/>
          </a:prstGeom>
          <a:noFill/>
          <a:ln/>
        </p:spPr>
        <p:txBody>
          <a:bodyPr wrap="square" lIns="0" tIns="0" rIns="0" bIns="0" rtlCol="0" anchor="ctr"/>
          <a:lstStyle/>
          <a:p>
            <a:pPr indent="0" marL="0">
              <a:buNone/>
            </a:pPr>
            <a:r>
              <a:rPr lang="en-US" sz="1050" dirty="0">
                <a:solidFill>
                  <a:srgbClr val="595959"/>
                </a:solidFill>
                <a:latin typeface="Arial" pitchFamily="34" charset="0"/>
                <a:ea typeface="Arial" pitchFamily="34" charset="-122"/>
                <a:cs typeface="Arial" pitchFamily="34" charset="-120"/>
              </a:rPr>
              <a:t>EBITDA 2029</a:t>
            </a:r>
            <a:endParaRPr lang="en-US" sz="1050" dirty="0"/>
          </a:p>
        </p:txBody>
      </p:sp>
      <p:sp>
        <p:nvSpPr>
          <p:cNvPr id="45" name="Text 43"/>
          <p:cNvSpPr/>
          <p:nvPr/>
        </p:nvSpPr>
        <p:spPr>
          <a:xfrm>
            <a:off x="10049256" y="2880360"/>
            <a:ext cx="1426464" cy="237744"/>
          </a:xfrm>
          <a:prstGeom prst="rect">
            <a:avLst/>
          </a:prstGeom>
          <a:noFill/>
          <a:ln/>
        </p:spPr>
        <p:txBody>
          <a:bodyPr wrap="square" lIns="0" tIns="0" rIns="0" bIns="0" rtlCol="0" anchor="ctr"/>
          <a:lstStyle/>
          <a:p>
            <a:pPr algn="r" indent="0" marL="0">
              <a:buNone/>
            </a:pPr>
            <a:r>
              <a:rPr lang="en-US" sz="1100" b="1" dirty="0">
                <a:solidFill>
                  <a:srgbClr val="1A1A1A"/>
                </a:solidFill>
                <a:latin typeface="Arial" pitchFamily="34" charset="0"/>
                <a:ea typeface="Arial" pitchFamily="34" charset="-122"/>
                <a:cs typeface="Arial" pitchFamily="34" charset="-120"/>
              </a:rPr>
              <a:t>EUR 176M</a:t>
            </a:r>
            <a:endParaRPr lang="en-US" sz="1100" dirty="0"/>
          </a:p>
        </p:txBody>
      </p:sp>
      <p:sp>
        <p:nvSpPr>
          <p:cNvPr id="46" name="Text 44"/>
          <p:cNvSpPr/>
          <p:nvPr/>
        </p:nvSpPr>
        <p:spPr>
          <a:xfrm>
            <a:off x="8305800" y="3154680"/>
            <a:ext cx="1743456" cy="237744"/>
          </a:xfrm>
          <a:prstGeom prst="rect">
            <a:avLst/>
          </a:prstGeom>
          <a:noFill/>
          <a:ln/>
        </p:spPr>
        <p:txBody>
          <a:bodyPr wrap="square" lIns="0" tIns="0" rIns="0" bIns="0" rtlCol="0" anchor="ctr"/>
          <a:lstStyle/>
          <a:p>
            <a:pPr indent="0" marL="0">
              <a:buNone/>
            </a:pPr>
            <a:r>
              <a:rPr lang="en-US" sz="1050" dirty="0">
                <a:solidFill>
                  <a:srgbClr val="595959"/>
                </a:solidFill>
                <a:latin typeface="Arial" pitchFamily="34" charset="0"/>
                <a:ea typeface="Arial" pitchFamily="34" charset="-122"/>
                <a:cs typeface="Arial" pitchFamily="34" charset="-120"/>
              </a:rPr>
              <a:t>Payback</a:t>
            </a:r>
            <a:endParaRPr lang="en-US" sz="1050" dirty="0"/>
          </a:p>
        </p:txBody>
      </p:sp>
      <p:sp>
        <p:nvSpPr>
          <p:cNvPr id="47" name="Text 45"/>
          <p:cNvSpPr/>
          <p:nvPr/>
        </p:nvSpPr>
        <p:spPr>
          <a:xfrm>
            <a:off x="10049256" y="3154680"/>
            <a:ext cx="1426464" cy="237744"/>
          </a:xfrm>
          <a:prstGeom prst="rect">
            <a:avLst/>
          </a:prstGeom>
          <a:noFill/>
          <a:ln/>
        </p:spPr>
        <p:txBody>
          <a:bodyPr wrap="square" lIns="0" tIns="0" rIns="0" bIns="0" rtlCol="0" anchor="ctr"/>
          <a:lstStyle/>
          <a:p>
            <a:pPr algn="r" indent="0" marL="0">
              <a:buNone/>
            </a:pPr>
            <a:r>
              <a:rPr lang="en-US" sz="1100" b="1" dirty="0">
                <a:solidFill>
                  <a:srgbClr val="1A1A1A"/>
                </a:solidFill>
                <a:latin typeface="Arial" pitchFamily="34" charset="0"/>
                <a:ea typeface="Arial" pitchFamily="34" charset="-122"/>
                <a:cs typeface="Arial" pitchFamily="34" charset="-120"/>
              </a:rPr>
              <a:t>3.4 yrs</a:t>
            </a:r>
            <a:endParaRPr lang="en-US" sz="1100" dirty="0"/>
          </a:p>
        </p:txBody>
      </p:sp>
      <p:sp>
        <p:nvSpPr>
          <p:cNvPr id="48" name="Text 46"/>
          <p:cNvSpPr/>
          <p:nvPr/>
        </p:nvSpPr>
        <p:spPr>
          <a:xfrm>
            <a:off x="8305800" y="3429000"/>
            <a:ext cx="1743456" cy="237744"/>
          </a:xfrm>
          <a:prstGeom prst="rect">
            <a:avLst/>
          </a:prstGeom>
          <a:noFill/>
          <a:ln/>
        </p:spPr>
        <p:txBody>
          <a:bodyPr wrap="square" lIns="0" tIns="0" rIns="0" bIns="0" rtlCol="0" anchor="ctr"/>
          <a:lstStyle/>
          <a:p>
            <a:pPr indent="0" marL="0">
              <a:buNone/>
            </a:pPr>
            <a:r>
              <a:rPr lang="en-US" sz="1050" dirty="0">
                <a:solidFill>
                  <a:srgbClr val="595959"/>
                </a:solidFill>
                <a:latin typeface="Arial" pitchFamily="34" charset="0"/>
                <a:ea typeface="Arial" pitchFamily="34" charset="-122"/>
                <a:cs typeface="Arial" pitchFamily="34" charset="-120"/>
              </a:rPr>
              <a:t>NPV at 9%</a:t>
            </a:r>
            <a:endParaRPr lang="en-US" sz="1050" dirty="0"/>
          </a:p>
        </p:txBody>
      </p:sp>
      <p:sp>
        <p:nvSpPr>
          <p:cNvPr id="49" name="Text 47"/>
          <p:cNvSpPr/>
          <p:nvPr/>
        </p:nvSpPr>
        <p:spPr>
          <a:xfrm>
            <a:off x="10049256" y="3429000"/>
            <a:ext cx="1426464" cy="237744"/>
          </a:xfrm>
          <a:prstGeom prst="rect">
            <a:avLst/>
          </a:prstGeom>
          <a:noFill/>
          <a:ln/>
        </p:spPr>
        <p:txBody>
          <a:bodyPr wrap="square" lIns="0" tIns="0" rIns="0" bIns="0" rtlCol="0" anchor="ctr"/>
          <a:lstStyle/>
          <a:p>
            <a:pPr algn="r" indent="0" marL="0">
              <a:buNone/>
            </a:pPr>
            <a:r>
              <a:rPr lang="en-US" sz="1100" b="1" dirty="0">
                <a:solidFill>
                  <a:srgbClr val="1A1A1A"/>
                </a:solidFill>
                <a:latin typeface="Arial" pitchFamily="34" charset="0"/>
                <a:ea typeface="Arial" pitchFamily="34" charset="-122"/>
                <a:cs typeface="Arial" pitchFamily="34" charset="-120"/>
              </a:rPr>
              <a:t>+EUR 215M</a:t>
            </a:r>
            <a:endParaRPr lang="en-US" sz="1100" dirty="0"/>
          </a:p>
        </p:txBody>
      </p:sp>
      <p:sp>
        <p:nvSpPr>
          <p:cNvPr id="50" name="Shape 48"/>
          <p:cNvSpPr/>
          <p:nvPr/>
        </p:nvSpPr>
        <p:spPr>
          <a:xfrm>
            <a:off x="8305800" y="3758184"/>
            <a:ext cx="3169920" cy="0"/>
          </a:xfrm>
          <a:prstGeom prst="line">
            <a:avLst/>
          </a:prstGeom>
          <a:noFill/>
          <a:ln w="6350">
            <a:solidFill>
              <a:srgbClr val="CFCFCF"/>
            </a:solidFill>
            <a:prstDash val="solid"/>
          </a:ln>
        </p:spPr>
      </p:sp>
      <p:sp>
        <p:nvSpPr>
          <p:cNvPr id="51" name="Text 49"/>
          <p:cNvSpPr/>
          <p:nvPr/>
        </p:nvSpPr>
        <p:spPr>
          <a:xfrm>
            <a:off x="8305800" y="3831336"/>
            <a:ext cx="3169920" cy="1664208"/>
          </a:xfrm>
          <a:prstGeom prst="rect">
            <a:avLst/>
          </a:prstGeom>
          <a:noFill/>
          <a:ln/>
        </p:spPr>
        <p:txBody>
          <a:bodyPr wrap="square" lIns="0" tIns="0" rIns="0" bIns="0" rtlCol="0" anchor="t"/>
          <a:lstStyle/>
          <a:p>
            <a:pPr indent="0" marL="0">
              <a:lnSpc>
                <a:spcPct val="110000"/>
              </a:lnSpc>
              <a:buNone/>
            </a:pPr>
            <a:r>
              <a:rPr lang="en-US" sz="1000" dirty="0">
                <a:solidFill>
                  <a:srgbClr val="595959"/>
                </a:solidFill>
                <a:latin typeface="Arial" pitchFamily="34" charset="0"/>
                <a:ea typeface="Arial" pitchFamily="34" charset="-122"/>
                <a:cs typeface="Arial" pitchFamily="34" charset="-120"/>
              </a:rPr>
              <a:t>The 2027 regulation accelerates the mandatory audit, 31% attach rate, extension to the Benelux base.</a:t>
            </a:r>
            <a:endParaRPr lang="en-US" sz="10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 17">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STEERCO — JULY 2026</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program is green on the pilot, two decisions gate wave 2</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program reporting W28; Meridio PMO</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14</a:t>
            </a:r>
            <a:endParaRPr lang="en-US" sz="850" dirty="0"/>
          </a:p>
        </p:txBody>
      </p:sp>
      <p:sp>
        <p:nvSpPr>
          <p:cNvPr id="8" name="Shape 6"/>
          <p:cNvSpPr/>
          <p:nvPr/>
        </p:nvSpPr>
        <p:spPr>
          <a:xfrm>
            <a:off x="502920" y="1737360"/>
            <a:ext cx="2638044" cy="1211580"/>
          </a:xfrm>
          <a:prstGeom prst="roundRect">
            <a:avLst>
              <a:gd name="adj" fmla="val 4528"/>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Text 7"/>
          <p:cNvSpPr/>
          <p:nvPr/>
        </p:nvSpPr>
        <p:spPr>
          <a:xfrm>
            <a:off x="630936" y="1810512"/>
            <a:ext cx="2382012" cy="219456"/>
          </a:xfrm>
          <a:prstGeom prst="rect">
            <a:avLst/>
          </a:prstGeom>
          <a:noFill/>
          <a:ln/>
        </p:spPr>
        <p:txBody>
          <a:bodyPr wrap="square" lIns="0" tIns="0" rIns="0" bIns="0" rtlCol="0" anchor="ctr"/>
          <a:lstStyle/>
          <a:p>
            <a:pPr indent="0" marL="0">
              <a:buNone/>
            </a:pPr>
            <a:r>
              <a:rPr lang="en-US" sz="950" dirty="0">
                <a:solidFill>
                  <a:srgbClr val="595959"/>
                </a:solidFill>
                <a:latin typeface="Arial" pitchFamily="34" charset="0"/>
                <a:ea typeface="Arial" pitchFamily="34" charset="-122"/>
                <a:cs typeface="Arial" pitchFamily="34" charset="-120"/>
              </a:rPr>
              <a:t>Overall progress</a:t>
            </a:r>
            <a:endParaRPr lang="en-US" sz="950" dirty="0"/>
          </a:p>
        </p:txBody>
      </p:sp>
      <p:sp>
        <p:nvSpPr>
          <p:cNvPr id="10" name="Shape 8"/>
          <p:cNvSpPr/>
          <p:nvPr/>
        </p:nvSpPr>
        <p:spPr>
          <a:xfrm>
            <a:off x="630936" y="2121408"/>
            <a:ext cx="164592" cy="164592"/>
          </a:xfrm>
          <a:prstGeom prst="ellipse">
            <a:avLst/>
          </a:prstGeom>
          <a:solidFill>
            <a:srgbClr val="2E7D32"/>
          </a:solidFill>
          <a:ln/>
        </p:spPr>
      </p:sp>
      <p:sp>
        <p:nvSpPr>
          <p:cNvPr id="11" name="Text 9"/>
          <p:cNvSpPr/>
          <p:nvPr/>
        </p:nvSpPr>
        <p:spPr>
          <a:xfrm>
            <a:off x="868680" y="2057400"/>
            <a:ext cx="2180844" cy="292608"/>
          </a:xfrm>
          <a:prstGeom prst="rect">
            <a:avLst/>
          </a:prstGeom>
          <a:noFill/>
          <a:ln/>
        </p:spPr>
        <p:txBody>
          <a:bodyPr wrap="square" lIns="0" tIns="0" rIns="0" bIns="0" rtlCol="0" anchor="ctr"/>
          <a:lstStyle/>
          <a:p>
            <a:pPr indent="0" marL="0">
              <a:buNone/>
            </a:pPr>
            <a:r>
              <a:rPr lang="en-US" sz="1150" b="1" dirty="0">
                <a:solidFill>
                  <a:srgbClr val="1A1A1A"/>
                </a:solidFill>
                <a:latin typeface="Arial" pitchFamily="34" charset="0"/>
                <a:ea typeface="Arial" pitchFamily="34" charset="-122"/>
                <a:cs typeface="Arial" pitchFamily="34" charset="-120"/>
              </a:rPr>
              <a:t>On plan</a:t>
            </a:r>
            <a:endParaRPr lang="en-US" sz="1150" dirty="0"/>
          </a:p>
        </p:txBody>
      </p:sp>
      <p:sp>
        <p:nvSpPr>
          <p:cNvPr id="12" name="Shape 10"/>
          <p:cNvSpPr/>
          <p:nvPr/>
        </p:nvSpPr>
        <p:spPr>
          <a:xfrm>
            <a:off x="3342132" y="1737360"/>
            <a:ext cx="2638044" cy="1211580"/>
          </a:xfrm>
          <a:prstGeom prst="roundRect">
            <a:avLst>
              <a:gd name="adj" fmla="val 4528"/>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3" name="Text 11"/>
          <p:cNvSpPr/>
          <p:nvPr/>
        </p:nvSpPr>
        <p:spPr>
          <a:xfrm>
            <a:off x="3470148" y="1810512"/>
            <a:ext cx="2382012" cy="219456"/>
          </a:xfrm>
          <a:prstGeom prst="rect">
            <a:avLst/>
          </a:prstGeom>
          <a:noFill/>
          <a:ln/>
        </p:spPr>
        <p:txBody>
          <a:bodyPr wrap="square" lIns="0" tIns="0" rIns="0" bIns="0" rtlCol="0" anchor="ctr"/>
          <a:lstStyle/>
          <a:p>
            <a:pPr indent="0" marL="0">
              <a:buNone/>
            </a:pPr>
            <a:r>
              <a:rPr lang="en-US" sz="950" dirty="0">
                <a:solidFill>
                  <a:srgbClr val="595959"/>
                </a:solidFill>
                <a:latin typeface="Arial" pitchFamily="34" charset="0"/>
                <a:ea typeface="Arial" pitchFamily="34" charset="-122"/>
                <a:cs typeface="Arial" pitchFamily="34" charset="-120"/>
              </a:rPr>
              <a:t>Budget</a:t>
            </a:r>
            <a:endParaRPr lang="en-US" sz="950" dirty="0"/>
          </a:p>
        </p:txBody>
      </p:sp>
      <p:sp>
        <p:nvSpPr>
          <p:cNvPr id="14" name="Shape 12"/>
          <p:cNvSpPr/>
          <p:nvPr/>
        </p:nvSpPr>
        <p:spPr>
          <a:xfrm>
            <a:off x="3470148" y="2121408"/>
            <a:ext cx="164592" cy="164592"/>
          </a:xfrm>
          <a:prstGeom prst="ellipse">
            <a:avLst/>
          </a:prstGeom>
          <a:solidFill>
            <a:srgbClr val="2E7D32"/>
          </a:solidFill>
          <a:ln/>
        </p:spPr>
      </p:sp>
      <p:sp>
        <p:nvSpPr>
          <p:cNvPr id="15" name="Text 13"/>
          <p:cNvSpPr/>
          <p:nvPr/>
        </p:nvSpPr>
        <p:spPr>
          <a:xfrm>
            <a:off x="3707892" y="2057400"/>
            <a:ext cx="2180844" cy="292608"/>
          </a:xfrm>
          <a:prstGeom prst="rect">
            <a:avLst/>
          </a:prstGeom>
          <a:noFill/>
          <a:ln/>
        </p:spPr>
        <p:txBody>
          <a:bodyPr wrap="square" lIns="0" tIns="0" rIns="0" bIns="0" rtlCol="0" anchor="ctr"/>
          <a:lstStyle/>
          <a:p>
            <a:pPr indent="0" marL="0">
              <a:buNone/>
            </a:pPr>
            <a:r>
              <a:rPr lang="en-US" sz="1150" b="1" dirty="0">
                <a:solidFill>
                  <a:srgbClr val="1A1A1A"/>
                </a:solidFill>
                <a:latin typeface="Arial" pitchFamily="34" charset="0"/>
                <a:ea typeface="Arial" pitchFamily="34" charset="-122"/>
                <a:cs typeface="Arial" pitchFamily="34" charset="-120"/>
              </a:rPr>
              <a:t>94% on track</a:t>
            </a:r>
            <a:endParaRPr lang="en-US" sz="1150" dirty="0"/>
          </a:p>
        </p:txBody>
      </p:sp>
      <p:sp>
        <p:nvSpPr>
          <p:cNvPr id="16" name="Shape 14"/>
          <p:cNvSpPr/>
          <p:nvPr/>
        </p:nvSpPr>
        <p:spPr>
          <a:xfrm>
            <a:off x="6181344" y="1737360"/>
            <a:ext cx="2638044" cy="1211580"/>
          </a:xfrm>
          <a:prstGeom prst="roundRect">
            <a:avLst>
              <a:gd name="adj" fmla="val 4528"/>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7" name="Text 15"/>
          <p:cNvSpPr/>
          <p:nvPr/>
        </p:nvSpPr>
        <p:spPr>
          <a:xfrm>
            <a:off x="6309360" y="1810512"/>
            <a:ext cx="2382012" cy="219456"/>
          </a:xfrm>
          <a:prstGeom prst="rect">
            <a:avLst/>
          </a:prstGeom>
          <a:noFill/>
          <a:ln/>
        </p:spPr>
        <p:txBody>
          <a:bodyPr wrap="square" lIns="0" tIns="0" rIns="0" bIns="0" rtlCol="0" anchor="ctr"/>
          <a:lstStyle/>
          <a:p>
            <a:pPr indent="0" marL="0">
              <a:buNone/>
            </a:pPr>
            <a:r>
              <a:rPr lang="en-US" sz="950" dirty="0">
                <a:solidFill>
                  <a:srgbClr val="595959"/>
                </a:solidFill>
                <a:latin typeface="Arial" pitchFamily="34" charset="0"/>
                <a:ea typeface="Arial" pitchFamily="34" charset="-122"/>
                <a:cs typeface="Arial" pitchFamily="34" charset="-120"/>
              </a:rPr>
              <a:t>Tech recruitment</a:t>
            </a:r>
            <a:endParaRPr lang="en-US" sz="950" dirty="0"/>
          </a:p>
        </p:txBody>
      </p:sp>
      <p:sp>
        <p:nvSpPr>
          <p:cNvPr id="18" name="Shape 16"/>
          <p:cNvSpPr/>
          <p:nvPr/>
        </p:nvSpPr>
        <p:spPr>
          <a:xfrm>
            <a:off x="6309360" y="2121408"/>
            <a:ext cx="164592" cy="164592"/>
          </a:xfrm>
          <a:prstGeom prst="ellipse">
            <a:avLst/>
          </a:prstGeom>
          <a:solidFill>
            <a:srgbClr val="E68A00"/>
          </a:solidFill>
          <a:ln/>
        </p:spPr>
      </p:sp>
      <p:sp>
        <p:nvSpPr>
          <p:cNvPr id="19" name="Text 17"/>
          <p:cNvSpPr/>
          <p:nvPr/>
        </p:nvSpPr>
        <p:spPr>
          <a:xfrm>
            <a:off x="6547104" y="2057400"/>
            <a:ext cx="2180844" cy="292608"/>
          </a:xfrm>
          <a:prstGeom prst="rect">
            <a:avLst/>
          </a:prstGeom>
          <a:noFill/>
          <a:ln/>
        </p:spPr>
        <p:txBody>
          <a:bodyPr wrap="square" lIns="0" tIns="0" rIns="0" bIns="0" rtlCol="0" anchor="ctr"/>
          <a:lstStyle/>
          <a:p>
            <a:pPr indent="0" marL="0">
              <a:buNone/>
            </a:pPr>
            <a:r>
              <a:rPr lang="en-US" sz="1150" b="1" dirty="0">
                <a:solidFill>
                  <a:srgbClr val="1A1A1A"/>
                </a:solidFill>
                <a:latin typeface="Arial" pitchFamily="34" charset="0"/>
                <a:ea typeface="Arial" pitchFamily="34" charset="-122"/>
                <a:cs typeface="Arial" pitchFamily="34" charset="-120"/>
              </a:rPr>
              <a:t>12/18 filled</a:t>
            </a:r>
            <a:endParaRPr lang="en-US" sz="1150" dirty="0"/>
          </a:p>
        </p:txBody>
      </p:sp>
      <p:sp>
        <p:nvSpPr>
          <p:cNvPr id="20" name="Shape 18"/>
          <p:cNvSpPr/>
          <p:nvPr/>
        </p:nvSpPr>
        <p:spPr>
          <a:xfrm>
            <a:off x="9020556" y="1737360"/>
            <a:ext cx="2638044" cy="1211580"/>
          </a:xfrm>
          <a:prstGeom prst="roundRect">
            <a:avLst>
              <a:gd name="adj" fmla="val 4528"/>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1" name="Text 19"/>
          <p:cNvSpPr/>
          <p:nvPr/>
        </p:nvSpPr>
        <p:spPr>
          <a:xfrm>
            <a:off x="9148572" y="1810512"/>
            <a:ext cx="2382012" cy="219456"/>
          </a:xfrm>
          <a:prstGeom prst="rect">
            <a:avLst/>
          </a:prstGeom>
          <a:noFill/>
          <a:ln/>
        </p:spPr>
        <p:txBody>
          <a:bodyPr wrap="square" lIns="0" tIns="0" rIns="0" bIns="0" rtlCol="0" anchor="ctr"/>
          <a:lstStyle/>
          <a:p>
            <a:pPr indent="0" marL="0">
              <a:buNone/>
            </a:pPr>
            <a:r>
              <a:rPr lang="en-US" sz="950" dirty="0">
                <a:solidFill>
                  <a:srgbClr val="595959"/>
                </a:solidFill>
                <a:latin typeface="Arial" pitchFamily="34" charset="0"/>
                <a:ea typeface="Arial" pitchFamily="34" charset="-122"/>
                <a:cs typeface="Arial" pitchFamily="34" charset="-120"/>
              </a:rPr>
              <a:t>Novaserv integration</a:t>
            </a:r>
            <a:endParaRPr lang="en-US" sz="950" dirty="0"/>
          </a:p>
        </p:txBody>
      </p:sp>
      <p:sp>
        <p:nvSpPr>
          <p:cNvPr id="22" name="Shape 20"/>
          <p:cNvSpPr/>
          <p:nvPr/>
        </p:nvSpPr>
        <p:spPr>
          <a:xfrm>
            <a:off x="9148572" y="2121408"/>
            <a:ext cx="164592" cy="164592"/>
          </a:xfrm>
          <a:prstGeom prst="ellipse">
            <a:avLst/>
          </a:prstGeom>
          <a:solidFill>
            <a:srgbClr val="E68A00"/>
          </a:solidFill>
          <a:ln/>
        </p:spPr>
      </p:sp>
      <p:sp>
        <p:nvSpPr>
          <p:cNvPr id="23" name="Text 21"/>
          <p:cNvSpPr/>
          <p:nvPr/>
        </p:nvSpPr>
        <p:spPr>
          <a:xfrm>
            <a:off x="9386316" y="2057400"/>
            <a:ext cx="2180844" cy="292608"/>
          </a:xfrm>
          <a:prstGeom prst="rect">
            <a:avLst/>
          </a:prstGeom>
          <a:noFill/>
          <a:ln/>
        </p:spPr>
        <p:txBody>
          <a:bodyPr wrap="square" lIns="0" tIns="0" rIns="0" bIns="0" rtlCol="0" anchor="ctr"/>
          <a:lstStyle/>
          <a:p>
            <a:pPr indent="0" marL="0">
              <a:buNone/>
            </a:pPr>
            <a:r>
              <a:rPr lang="en-US" sz="1150" b="1" dirty="0">
                <a:solidFill>
                  <a:srgbClr val="1A1A1A"/>
                </a:solidFill>
                <a:latin typeface="Arial" pitchFamily="34" charset="0"/>
                <a:ea typeface="Arial" pitchFamily="34" charset="-122"/>
                <a:cs typeface="Arial" pitchFamily="34" charset="-120"/>
              </a:rPr>
              <a:t>M6 milestone at risk</a:t>
            </a:r>
            <a:endParaRPr lang="en-US" sz="1150" dirty="0"/>
          </a:p>
        </p:txBody>
      </p:sp>
      <p:sp>
        <p:nvSpPr>
          <p:cNvPr id="24" name="Shape 22"/>
          <p:cNvSpPr/>
          <p:nvPr/>
        </p:nvSpPr>
        <p:spPr>
          <a:xfrm>
            <a:off x="502920" y="3204972"/>
            <a:ext cx="3566160" cy="3150108"/>
          </a:xfrm>
          <a:prstGeom prst="roundRect">
            <a:avLst>
              <a:gd name="adj" fmla="val 174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5" name="Shape 23"/>
          <p:cNvSpPr/>
          <p:nvPr/>
        </p:nvSpPr>
        <p:spPr>
          <a:xfrm>
            <a:off x="649224" y="3314700"/>
            <a:ext cx="502920" cy="64008"/>
          </a:xfrm>
          <a:prstGeom prst="roundRect">
            <a:avLst>
              <a:gd name="adj" fmla="val 50000"/>
            </a:avLst>
          </a:prstGeom>
          <a:solidFill>
            <a:srgbClr val="2E7D32"/>
          </a:solidFill>
          <a:ln/>
        </p:spPr>
      </p:sp>
      <p:sp>
        <p:nvSpPr>
          <p:cNvPr id="26" name="Text 24"/>
          <p:cNvSpPr/>
          <p:nvPr/>
        </p:nvSpPr>
        <p:spPr>
          <a:xfrm>
            <a:off x="649224" y="3387852"/>
            <a:ext cx="3273552" cy="256032"/>
          </a:xfrm>
          <a:prstGeom prst="rect">
            <a:avLst/>
          </a:prstGeom>
          <a:noFill/>
          <a:ln/>
        </p:spPr>
        <p:txBody>
          <a:bodyPr wrap="square" lIns="0" tIns="0" rIns="0" bIns="0" rtlCol="0" anchor="ctr"/>
          <a:lstStyle/>
          <a:p>
            <a:pPr indent="0" marL="0">
              <a:buNone/>
            </a:pPr>
            <a:r>
              <a:rPr lang="en-US" sz="1300" b="1" dirty="0">
                <a:solidFill>
                  <a:srgbClr val="2E7D32"/>
                </a:solidFill>
                <a:latin typeface="Arial" pitchFamily="34" charset="0"/>
                <a:ea typeface="Arial" pitchFamily="34" charset="-122"/>
                <a:cs typeface="Arial" pitchFamily="34" charset="-120"/>
              </a:rPr>
              <a:t>Progress this period</a:t>
            </a:r>
            <a:endParaRPr lang="en-US" sz="1300" dirty="0"/>
          </a:p>
        </p:txBody>
      </p:sp>
      <p:sp>
        <p:nvSpPr>
          <p:cNvPr id="27" name="Text 25"/>
          <p:cNvSpPr/>
          <p:nvPr/>
        </p:nvSpPr>
        <p:spPr>
          <a:xfrm>
            <a:off x="649224" y="3735324"/>
            <a:ext cx="3273552" cy="2473452"/>
          </a:xfrm>
          <a:prstGeom prst="rect">
            <a:avLst/>
          </a:prstGeom>
          <a:noFill/>
          <a:ln/>
        </p:spPr>
        <p:txBody>
          <a:bodyPr wrap="square" lIns="0" tIns="0" rIns="0" bIns="0" rtlCol="0" anchor="t"/>
          <a:lstStyle/>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North pilot: 412 sites equipped, 26% attach rate</a:t>
            </a:r>
            <a:endParaRPr lang="en-US" sz="1100" dirty="0"/>
          </a:p>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Premium offer legally validated in 3 regions</a:t>
            </a:r>
            <a:endParaRPr lang="en-US" sz="1100" dirty="0"/>
          </a:p>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Migration of the first 700 Novaserv contracts completed</a:t>
            </a:r>
            <a:endParaRPr lang="en-US" sz="1100" dirty="0"/>
          </a:p>
        </p:txBody>
      </p:sp>
      <p:sp>
        <p:nvSpPr>
          <p:cNvPr id="28" name="Shape 26"/>
          <p:cNvSpPr/>
          <p:nvPr/>
        </p:nvSpPr>
        <p:spPr>
          <a:xfrm>
            <a:off x="4297680" y="3204972"/>
            <a:ext cx="3566160" cy="3150108"/>
          </a:xfrm>
          <a:prstGeom prst="roundRect">
            <a:avLst>
              <a:gd name="adj" fmla="val 174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9" name="Shape 27"/>
          <p:cNvSpPr/>
          <p:nvPr/>
        </p:nvSpPr>
        <p:spPr>
          <a:xfrm>
            <a:off x="4443984" y="3314700"/>
            <a:ext cx="502920" cy="64008"/>
          </a:xfrm>
          <a:prstGeom prst="roundRect">
            <a:avLst>
              <a:gd name="adj" fmla="val 50000"/>
            </a:avLst>
          </a:prstGeom>
          <a:solidFill>
            <a:srgbClr val="1D5FCC"/>
          </a:solidFill>
          <a:ln/>
        </p:spPr>
      </p:sp>
      <p:sp>
        <p:nvSpPr>
          <p:cNvPr id="30" name="Text 28"/>
          <p:cNvSpPr/>
          <p:nvPr/>
        </p:nvSpPr>
        <p:spPr>
          <a:xfrm>
            <a:off x="4443984" y="3387852"/>
            <a:ext cx="3273552" cy="256032"/>
          </a:xfrm>
          <a:prstGeom prst="rect">
            <a:avLst/>
          </a:prstGeom>
          <a:noFill/>
          <a:ln/>
        </p:spPr>
        <p:txBody>
          <a:bodyPr wrap="square" lIns="0" tIns="0" rIns="0" bIns="0" rtlCol="0" anchor="ctr"/>
          <a:lstStyle/>
          <a:p>
            <a:pPr indent="0" marL="0">
              <a:buNone/>
            </a:pPr>
            <a:r>
              <a:rPr lang="en-US" sz="1300" b="1" dirty="0">
                <a:solidFill>
                  <a:srgbClr val="1D5FCC"/>
                </a:solidFill>
                <a:latin typeface="Arial" pitchFamily="34" charset="0"/>
                <a:ea typeface="Arial" pitchFamily="34" charset="-122"/>
                <a:cs typeface="Arial" pitchFamily="34" charset="-120"/>
              </a:rPr>
              <a:t>Decisions required</a:t>
            </a:r>
            <a:endParaRPr lang="en-US" sz="1300" dirty="0"/>
          </a:p>
        </p:txBody>
      </p:sp>
      <p:sp>
        <p:nvSpPr>
          <p:cNvPr id="31" name="Text 29"/>
          <p:cNvSpPr/>
          <p:nvPr/>
        </p:nvSpPr>
        <p:spPr>
          <a:xfrm>
            <a:off x="4443984" y="3735324"/>
            <a:ext cx="3273552" cy="2473452"/>
          </a:xfrm>
          <a:prstGeom prst="rect">
            <a:avLst/>
          </a:prstGeom>
          <a:noFill/>
          <a:ln/>
        </p:spPr>
        <p:txBody>
          <a:bodyPr wrap="square" lIns="0" tIns="0" rIns="0" bIns="0" rtlCol="0" anchor="t"/>
          <a:lstStyle/>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Approve the pilot extension to the East region (EUR 2.1M)</a:t>
            </a:r>
            <a:endParaRPr lang="en-US" sz="1100" dirty="0"/>
          </a:p>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Decide parts pricing for standard contracts</a:t>
            </a:r>
            <a:endParaRPr lang="en-US" sz="1100" dirty="0"/>
          </a:p>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Confirm the internal announcement date for the program (W38)</a:t>
            </a:r>
            <a:endParaRPr lang="en-US" sz="1100" dirty="0"/>
          </a:p>
        </p:txBody>
      </p:sp>
      <p:sp>
        <p:nvSpPr>
          <p:cNvPr id="32" name="Shape 30"/>
          <p:cNvSpPr/>
          <p:nvPr/>
        </p:nvSpPr>
        <p:spPr>
          <a:xfrm>
            <a:off x="8092440" y="3204972"/>
            <a:ext cx="3566160" cy="3150108"/>
          </a:xfrm>
          <a:prstGeom prst="roundRect">
            <a:avLst>
              <a:gd name="adj" fmla="val 174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33" name="Shape 31"/>
          <p:cNvSpPr/>
          <p:nvPr/>
        </p:nvSpPr>
        <p:spPr>
          <a:xfrm>
            <a:off x="8238744" y="3314700"/>
            <a:ext cx="502920" cy="64008"/>
          </a:xfrm>
          <a:prstGeom prst="roundRect">
            <a:avLst>
              <a:gd name="adj" fmla="val 50000"/>
            </a:avLst>
          </a:prstGeom>
          <a:solidFill>
            <a:srgbClr val="C62828"/>
          </a:solidFill>
          <a:ln/>
        </p:spPr>
      </p:sp>
      <p:sp>
        <p:nvSpPr>
          <p:cNvPr id="34" name="Text 32"/>
          <p:cNvSpPr/>
          <p:nvPr/>
        </p:nvSpPr>
        <p:spPr>
          <a:xfrm>
            <a:off x="8238744" y="3387852"/>
            <a:ext cx="3273552" cy="256032"/>
          </a:xfrm>
          <a:prstGeom prst="rect">
            <a:avLst/>
          </a:prstGeom>
          <a:noFill/>
          <a:ln/>
        </p:spPr>
        <p:txBody>
          <a:bodyPr wrap="square" lIns="0" tIns="0" rIns="0" bIns="0" rtlCol="0" anchor="ctr"/>
          <a:lstStyle/>
          <a:p>
            <a:pPr indent="0" marL="0">
              <a:buNone/>
            </a:pPr>
            <a:r>
              <a:rPr lang="en-US" sz="1300" b="1" dirty="0">
                <a:solidFill>
                  <a:srgbClr val="C62828"/>
                </a:solidFill>
                <a:latin typeface="Arial" pitchFamily="34" charset="0"/>
                <a:ea typeface="Arial" pitchFamily="34" charset="-122"/>
                <a:cs typeface="Arial" pitchFamily="34" charset="-120"/>
              </a:rPr>
              <a:t>Key risks</a:t>
            </a:r>
            <a:endParaRPr lang="en-US" sz="1300" dirty="0"/>
          </a:p>
        </p:txBody>
      </p:sp>
      <p:sp>
        <p:nvSpPr>
          <p:cNvPr id="35" name="Text 33"/>
          <p:cNvSpPr/>
          <p:nvPr/>
        </p:nvSpPr>
        <p:spPr>
          <a:xfrm>
            <a:off x="8238744" y="3735324"/>
            <a:ext cx="3273552" cy="2473452"/>
          </a:xfrm>
          <a:prstGeom prst="rect">
            <a:avLst/>
          </a:prstGeom>
          <a:noFill/>
          <a:ln/>
        </p:spPr>
        <p:txBody>
          <a:bodyPr wrap="square" lIns="0" tIns="0" rIns="0" bIns="0" rtlCol="0" anchor="t"/>
          <a:lstStyle/>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Senior attrition: 4 departures in Q2, retention plan to be reinforced</a:t>
            </a:r>
            <a:endParaRPr lang="en-US" sz="1100" dirty="0"/>
          </a:p>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Platform dependence: partner SLA under review</a:t>
            </a:r>
            <a:endParaRPr lang="en-US" sz="1100" dirty="0"/>
          </a:p>
          <a:p>
            <a:pPr algn="l" marL="139700" indent="-139700">
              <a:lnSpc>
                <a:spcPct val="110000"/>
              </a:lnSpc>
              <a:spcAft>
                <a:spcPts val="700"/>
              </a:spcAft>
              <a:buSzPct val="100000"/>
              <a:buChar char="•"/>
            </a:pPr>
            <a:r>
              <a:rPr lang="en-US" sz="1100" dirty="0">
                <a:solidFill>
                  <a:srgbClr val="1A1A1A"/>
                </a:solidFill>
                <a:latin typeface="Arial" pitchFamily="34" charset="0"/>
                <a:ea typeface="Arial" pitchFamily="34" charset="-122"/>
                <a:cs typeface="Arial" pitchFamily="34" charset="-120"/>
              </a:rPr>
              <a:t>Training delay: 12 trained out of 18 planned at W28</a:t>
            </a:r>
            <a:endParaRPr lang="en-US" sz="11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 1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CUSTOMER FINDINGS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42 customer interviews converge: uptime outweighs price</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42 customer interviews, April-June 2026;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15</a:t>
            </a:r>
            <a:endParaRPr lang="en-US" sz="850" dirty="0"/>
          </a:p>
        </p:txBody>
      </p:sp>
      <p:sp>
        <p:nvSpPr>
          <p:cNvPr id="8" name="Shape 6"/>
          <p:cNvSpPr/>
          <p:nvPr/>
        </p:nvSpPr>
        <p:spPr>
          <a:xfrm>
            <a:off x="502920" y="1737360"/>
            <a:ext cx="11155680" cy="1405128"/>
          </a:xfrm>
          <a:prstGeom prst="roundRect">
            <a:avLst>
              <a:gd name="adj" fmla="val 3905"/>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Shape 7"/>
          <p:cNvSpPr/>
          <p:nvPr/>
        </p:nvSpPr>
        <p:spPr>
          <a:xfrm>
            <a:off x="649224" y="2266188"/>
            <a:ext cx="347472" cy="347472"/>
          </a:xfrm>
          <a:prstGeom prst="ellipse">
            <a:avLst/>
          </a:prstGeom>
          <a:solidFill>
            <a:srgbClr val="1D5FCC"/>
          </a:solidFill>
          <a:ln/>
        </p:spPr>
      </p:sp>
      <p:sp>
        <p:nvSpPr>
          <p:cNvPr id="10" name="Text 8"/>
          <p:cNvSpPr/>
          <p:nvPr/>
        </p:nvSpPr>
        <p:spPr>
          <a:xfrm>
            <a:off x="649224" y="2266188"/>
            <a:ext cx="347472" cy="347472"/>
          </a:xfrm>
          <a:prstGeom prst="rect">
            <a:avLst/>
          </a:prstGeom>
          <a:noFill/>
          <a:ln/>
        </p:spPr>
        <p:txBody>
          <a:bodyPr wrap="square" lIns="0" tIns="0" rIns="0" bIns="0" rtlCol="0" anchor="ctr"/>
          <a:lstStyle/>
          <a:p>
            <a:pPr algn="ctr" indent="0" marL="0">
              <a:buNone/>
            </a:pPr>
            <a:r>
              <a:rPr lang="en-US" sz="1100" b="1" dirty="0">
                <a:solidFill>
                  <a:srgbClr val="FFFFFF"/>
                </a:solidFill>
                <a:latin typeface="Arial" pitchFamily="34" charset="0"/>
                <a:ea typeface="Arial" pitchFamily="34" charset="-122"/>
                <a:cs typeface="Arial" pitchFamily="34" charset="-120"/>
              </a:rPr>
              <a:t>01</a:t>
            </a:r>
            <a:endParaRPr lang="en-US" sz="1100" dirty="0"/>
          </a:p>
        </p:txBody>
      </p:sp>
      <p:sp>
        <p:nvSpPr>
          <p:cNvPr id="11" name="Text 9"/>
          <p:cNvSpPr/>
          <p:nvPr/>
        </p:nvSpPr>
        <p:spPr>
          <a:xfrm>
            <a:off x="1161288" y="1828800"/>
            <a:ext cx="7680960" cy="1222248"/>
          </a:xfrm>
          <a:prstGeom prst="rect">
            <a:avLst/>
          </a:prstGeom>
          <a:noFill/>
          <a:ln/>
        </p:spPr>
        <p:txBody>
          <a:bodyPr wrap="square" lIns="0" tIns="0" rIns="0" bIns="0" rtlCol="0" anchor="ctr"/>
          <a:lstStyle/>
          <a:p>
            <a:pPr indent="0" marL="0">
              <a:lnSpc>
                <a:spcPct val="112000"/>
              </a:lnSpc>
              <a:buNone/>
            </a:pPr>
            <a:r>
              <a:rPr lang="en-US" sz="1250" b="1" dirty="0">
                <a:solidFill>
                  <a:srgbClr val="1A1A1A"/>
                </a:solidFill>
                <a:latin typeface="Arial" pitchFamily="34" charset="0"/>
                <a:ea typeface="Arial" pitchFamily="34" charset="-122"/>
                <a:cs typeface="Arial" pitchFamily="34" charset="-120"/>
              </a:rPr>
              <a:t>Production downtime costs more than the contract</a:t>
            </a:r>
            <a:endParaRPr lang="en-US" sz="1250" dirty="0"/>
          </a:p>
          <a:p>
            <a:pPr indent="0" marL="0">
              <a:lnSpc>
                <a:spcPct val="112000"/>
              </a:lnSpc>
              <a:buNone/>
            </a:pPr>
            <a:r>
              <a:rPr lang="en-US" sz="1100" dirty="0">
                <a:solidFill>
                  <a:srgbClr val="595959"/>
                </a:solidFill>
                <a:latin typeface="Arial" pitchFamily="34" charset="0"/>
                <a:ea typeface="Arial" pitchFamily="34" charset="-122"/>
                <a:cs typeface="Arial" pitchFamily="34" charset="-120"/>
              </a:rPr>
              <a:t>An unplanned stoppage costs a median EUR 34k per day; the premium contract costs EUR 3.3k per year.</a:t>
            </a:r>
            <a:endParaRPr lang="en-US" sz="1250" dirty="0"/>
          </a:p>
        </p:txBody>
      </p:sp>
      <p:sp>
        <p:nvSpPr>
          <p:cNvPr id="12" name="Shape 10"/>
          <p:cNvSpPr/>
          <p:nvPr/>
        </p:nvSpPr>
        <p:spPr>
          <a:xfrm>
            <a:off x="9098280" y="2055876"/>
            <a:ext cx="1115568" cy="768096"/>
          </a:xfrm>
          <a:prstGeom prst="rect">
            <a:avLst/>
          </a:prstGeom>
          <a:solidFill>
            <a:srgbClr val="FFFFFF"/>
          </a:solidFill>
          <a:ln w="9525">
            <a:solidFill>
              <a:srgbClr val="CFCFCF"/>
            </a:solidFill>
            <a:prstDash val="solid"/>
          </a:ln>
        </p:spPr>
      </p:sp>
      <p:sp>
        <p:nvSpPr>
          <p:cNvPr id="13" name="Text 11"/>
          <p:cNvSpPr/>
          <p:nvPr/>
        </p:nvSpPr>
        <p:spPr>
          <a:xfrm>
            <a:off x="9098280" y="2092452"/>
            <a:ext cx="1115568" cy="384048"/>
          </a:xfrm>
          <a:prstGeom prst="rect">
            <a:avLst/>
          </a:prstGeom>
          <a:noFill/>
          <a:ln/>
        </p:spPr>
        <p:txBody>
          <a:bodyPr wrap="square" lIns="0" tIns="0" rIns="0" bIns="0" rtlCol="0" anchor="ctr"/>
          <a:lstStyle/>
          <a:p>
            <a:pPr algn="ctr" indent="0" marL="0">
              <a:buNone/>
            </a:pPr>
            <a:r>
              <a:rPr lang="en-US" sz="1600" b="1" dirty="0">
                <a:solidFill>
                  <a:srgbClr val="1D5FCC"/>
                </a:solidFill>
                <a:latin typeface="Arial" pitchFamily="34" charset="0"/>
                <a:ea typeface="Arial" pitchFamily="34" charset="-122"/>
                <a:cs typeface="Arial" pitchFamily="34" charset="-120"/>
              </a:rPr>
              <a:t>EUR 34k</a:t>
            </a:r>
            <a:endParaRPr lang="en-US" sz="1600" dirty="0"/>
          </a:p>
        </p:txBody>
      </p:sp>
      <p:sp>
        <p:nvSpPr>
          <p:cNvPr id="14" name="Text 12"/>
          <p:cNvSpPr/>
          <p:nvPr/>
        </p:nvSpPr>
        <p:spPr>
          <a:xfrm>
            <a:off x="9098280" y="2476500"/>
            <a:ext cx="1115568" cy="292608"/>
          </a:xfrm>
          <a:prstGeom prst="rect">
            <a:avLst/>
          </a:prstGeom>
          <a:noFill/>
          <a:ln/>
        </p:spPr>
        <p:txBody>
          <a:bodyPr wrap="square" lIns="0" tIns="0" rIns="0" bIns="0" rtlCol="0" anchor="ctr"/>
          <a:lstStyle/>
          <a:p>
            <a:pPr algn="ctr" indent="0" marL="0">
              <a:lnSpc>
                <a:spcPct val="90000"/>
              </a:lnSpc>
              <a:buNone/>
            </a:pPr>
            <a:r>
              <a:rPr lang="en-US" sz="850" dirty="0">
                <a:solidFill>
                  <a:srgbClr val="595959"/>
                </a:solidFill>
                <a:latin typeface="Arial" pitchFamily="34" charset="0"/>
                <a:ea typeface="Arial" pitchFamily="34" charset="-122"/>
                <a:cs typeface="Arial" pitchFamily="34" charset="-120"/>
              </a:rPr>
              <a:t>cost per day of downtime</a:t>
            </a:r>
            <a:endParaRPr lang="en-US" sz="850" dirty="0"/>
          </a:p>
        </p:txBody>
      </p:sp>
      <p:sp>
        <p:nvSpPr>
          <p:cNvPr id="15" name="Shape 13"/>
          <p:cNvSpPr/>
          <p:nvPr/>
        </p:nvSpPr>
        <p:spPr>
          <a:xfrm>
            <a:off x="10332720" y="2055876"/>
            <a:ext cx="1115568" cy="768096"/>
          </a:xfrm>
          <a:prstGeom prst="rect">
            <a:avLst/>
          </a:prstGeom>
          <a:solidFill>
            <a:srgbClr val="FFFFFF"/>
          </a:solidFill>
          <a:ln w="9525">
            <a:solidFill>
              <a:srgbClr val="CFCFCF"/>
            </a:solidFill>
            <a:prstDash val="solid"/>
          </a:ln>
        </p:spPr>
      </p:sp>
      <p:sp>
        <p:nvSpPr>
          <p:cNvPr id="16" name="Text 14"/>
          <p:cNvSpPr/>
          <p:nvPr/>
        </p:nvSpPr>
        <p:spPr>
          <a:xfrm>
            <a:off x="10332720" y="2092452"/>
            <a:ext cx="1115568" cy="384048"/>
          </a:xfrm>
          <a:prstGeom prst="rect">
            <a:avLst/>
          </a:prstGeom>
          <a:noFill/>
          <a:ln/>
        </p:spPr>
        <p:txBody>
          <a:bodyPr wrap="square" lIns="0" tIns="0" rIns="0" bIns="0" rtlCol="0" anchor="ctr"/>
          <a:lstStyle/>
          <a:p>
            <a:pPr algn="ctr" indent="0" marL="0">
              <a:buNone/>
            </a:pPr>
            <a:r>
              <a:rPr lang="en-US" sz="1600" b="1" dirty="0">
                <a:solidFill>
                  <a:srgbClr val="1D5FCC"/>
                </a:solidFill>
                <a:latin typeface="Arial" pitchFamily="34" charset="0"/>
                <a:ea typeface="Arial" pitchFamily="34" charset="-122"/>
                <a:cs typeface="Arial" pitchFamily="34" charset="-120"/>
              </a:rPr>
              <a:t>81%</a:t>
            </a:r>
            <a:endParaRPr lang="en-US" sz="1600" dirty="0"/>
          </a:p>
        </p:txBody>
      </p:sp>
      <p:sp>
        <p:nvSpPr>
          <p:cNvPr id="17" name="Text 15"/>
          <p:cNvSpPr/>
          <p:nvPr/>
        </p:nvSpPr>
        <p:spPr>
          <a:xfrm>
            <a:off x="10332720" y="2476500"/>
            <a:ext cx="1115568" cy="292608"/>
          </a:xfrm>
          <a:prstGeom prst="rect">
            <a:avLst/>
          </a:prstGeom>
          <a:noFill/>
          <a:ln/>
        </p:spPr>
        <p:txBody>
          <a:bodyPr wrap="square" lIns="0" tIns="0" rIns="0" bIns="0" rtlCol="0" anchor="ctr"/>
          <a:lstStyle/>
          <a:p>
            <a:pPr algn="ctr" indent="0" marL="0">
              <a:lnSpc>
                <a:spcPct val="90000"/>
              </a:lnSpc>
              <a:buNone/>
            </a:pPr>
            <a:r>
              <a:rPr lang="en-US" sz="850" dirty="0">
                <a:solidFill>
                  <a:srgbClr val="595959"/>
                </a:solidFill>
                <a:latin typeface="Arial" pitchFamily="34" charset="0"/>
                <a:ea typeface="Arial" pitchFamily="34" charset="-122"/>
                <a:cs typeface="Arial" pitchFamily="34" charset="-120"/>
              </a:rPr>
              <a:t>cite uptime first</a:t>
            </a:r>
            <a:endParaRPr lang="en-US" sz="850" dirty="0"/>
          </a:p>
        </p:txBody>
      </p:sp>
      <p:sp>
        <p:nvSpPr>
          <p:cNvPr id="18" name="Shape 16"/>
          <p:cNvSpPr/>
          <p:nvPr/>
        </p:nvSpPr>
        <p:spPr>
          <a:xfrm>
            <a:off x="502920" y="3343656"/>
            <a:ext cx="11155680" cy="1405128"/>
          </a:xfrm>
          <a:prstGeom prst="roundRect">
            <a:avLst>
              <a:gd name="adj" fmla="val 3905"/>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9" name="Shape 17"/>
          <p:cNvSpPr/>
          <p:nvPr/>
        </p:nvSpPr>
        <p:spPr>
          <a:xfrm>
            <a:off x="649224" y="3872484"/>
            <a:ext cx="347472" cy="347472"/>
          </a:xfrm>
          <a:prstGeom prst="ellipse">
            <a:avLst/>
          </a:prstGeom>
          <a:solidFill>
            <a:srgbClr val="1D5FCC"/>
          </a:solidFill>
          <a:ln/>
        </p:spPr>
      </p:sp>
      <p:sp>
        <p:nvSpPr>
          <p:cNvPr id="20" name="Text 18"/>
          <p:cNvSpPr/>
          <p:nvPr/>
        </p:nvSpPr>
        <p:spPr>
          <a:xfrm>
            <a:off x="649224" y="3872484"/>
            <a:ext cx="347472" cy="347472"/>
          </a:xfrm>
          <a:prstGeom prst="rect">
            <a:avLst/>
          </a:prstGeom>
          <a:noFill/>
          <a:ln/>
        </p:spPr>
        <p:txBody>
          <a:bodyPr wrap="square" lIns="0" tIns="0" rIns="0" bIns="0" rtlCol="0" anchor="ctr"/>
          <a:lstStyle/>
          <a:p>
            <a:pPr algn="ctr" indent="0" marL="0">
              <a:buNone/>
            </a:pPr>
            <a:r>
              <a:rPr lang="en-US" sz="1100" b="1" dirty="0">
                <a:solidFill>
                  <a:srgbClr val="FFFFFF"/>
                </a:solidFill>
                <a:latin typeface="Arial" pitchFamily="34" charset="0"/>
                <a:ea typeface="Arial" pitchFamily="34" charset="-122"/>
                <a:cs typeface="Arial" pitchFamily="34" charset="-120"/>
              </a:rPr>
              <a:t>02</a:t>
            </a:r>
            <a:endParaRPr lang="en-US" sz="1100" dirty="0"/>
          </a:p>
        </p:txBody>
      </p:sp>
      <p:sp>
        <p:nvSpPr>
          <p:cNvPr id="21" name="Text 19"/>
          <p:cNvSpPr/>
          <p:nvPr/>
        </p:nvSpPr>
        <p:spPr>
          <a:xfrm>
            <a:off x="1161288" y="3435096"/>
            <a:ext cx="7680960" cy="1222248"/>
          </a:xfrm>
          <a:prstGeom prst="rect">
            <a:avLst/>
          </a:prstGeom>
          <a:noFill/>
          <a:ln/>
        </p:spPr>
        <p:txBody>
          <a:bodyPr wrap="square" lIns="0" tIns="0" rIns="0" bIns="0" rtlCol="0" anchor="ctr"/>
          <a:lstStyle/>
          <a:p>
            <a:pPr indent="0" marL="0">
              <a:lnSpc>
                <a:spcPct val="112000"/>
              </a:lnSpc>
              <a:buNone/>
            </a:pPr>
            <a:r>
              <a:rPr lang="en-US" sz="1250" b="1" dirty="0">
                <a:solidFill>
                  <a:srgbClr val="1A1A1A"/>
                </a:solidFill>
                <a:latin typeface="Arial" pitchFamily="34" charset="0"/>
                <a:ea typeface="Arial" pitchFamily="34" charset="-122"/>
                <a:cs typeface="Arial" pitchFamily="34" charset="-120"/>
              </a:rPr>
              <a:t>Trust in predictive maintenance already exists</a:t>
            </a:r>
            <a:endParaRPr lang="en-US" sz="1250" dirty="0"/>
          </a:p>
          <a:p>
            <a:pPr indent="0" marL="0">
              <a:lnSpc>
                <a:spcPct val="112000"/>
              </a:lnSpc>
              <a:buNone/>
            </a:pPr>
            <a:r>
              <a:rPr lang="en-US" sz="1100" dirty="0">
                <a:solidFill>
                  <a:srgbClr val="595959"/>
                </a:solidFill>
                <a:latin typeface="Arial" pitchFamily="34" charset="0"/>
                <a:ea typeface="Arial" pitchFamily="34" charset="-122"/>
                <a:cs typeface="Arial" pitchFamily="34" charset="-120"/>
              </a:rPr>
              <a:t>Connected customers accept sharing usage data as long as the benefit is contractualized.</a:t>
            </a:r>
            <a:endParaRPr lang="en-US" sz="1250" dirty="0"/>
          </a:p>
        </p:txBody>
      </p:sp>
      <p:sp>
        <p:nvSpPr>
          <p:cNvPr id="22" name="Shape 20"/>
          <p:cNvSpPr/>
          <p:nvPr/>
        </p:nvSpPr>
        <p:spPr>
          <a:xfrm>
            <a:off x="9098280" y="3662172"/>
            <a:ext cx="1115568" cy="768096"/>
          </a:xfrm>
          <a:prstGeom prst="rect">
            <a:avLst/>
          </a:prstGeom>
          <a:solidFill>
            <a:srgbClr val="FFFFFF"/>
          </a:solidFill>
          <a:ln w="9525">
            <a:solidFill>
              <a:srgbClr val="CFCFCF"/>
            </a:solidFill>
            <a:prstDash val="solid"/>
          </a:ln>
        </p:spPr>
      </p:sp>
      <p:sp>
        <p:nvSpPr>
          <p:cNvPr id="23" name="Text 21"/>
          <p:cNvSpPr/>
          <p:nvPr/>
        </p:nvSpPr>
        <p:spPr>
          <a:xfrm>
            <a:off x="9098280" y="3698748"/>
            <a:ext cx="1115568" cy="384048"/>
          </a:xfrm>
          <a:prstGeom prst="rect">
            <a:avLst/>
          </a:prstGeom>
          <a:noFill/>
          <a:ln/>
        </p:spPr>
        <p:txBody>
          <a:bodyPr wrap="square" lIns="0" tIns="0" rIns="0" bIns="0" rtlCol="0" anchor="ctr"/>
          <a:lstStyle/>
          <a:p>
            <a:pPr algn="ctr" indent="0" marL="0">
              <a:buNone/>
            </a:pPr>
            <a:r>
              <a:rPr lang="en-US" sz="1600" b="1" dirty="0">
                <a:solidFill>
                  <a:srgbClr val="1D5FCC"/>
                </a:solidFill>
                <a:latin typeface="Arial" pitchFamily="34" charset="0"/>
                <a:ea typeface="Arial" pitchFamily="34" charset="-122"/>
                <a:cs typeface="Arial" pitchFamily="34" charset="-120"/>
              </a:rPr>
              <a:t>74%</a:t>
            </a:r>
            <a:endParaRPr lang="en-US" sz="1600" dirty="0"/>
          </a:p>
        </p:txBody>
      </p:sp>
      <p:sp>
        <p:nvSpPr>
          <p:cNvPr id="24" name="Text 22"/>
          <p:cNvSpPr/>
          <p:nvPr/>
        </p:nvSpPr>
        <p:spPr>
          <a:xfrm>
            <a:off x="9098280" y="4082796"/>
            <a:ext cx="1115568" cy="292608"/>
          </a:xfrm>
          <a:prstGeom prst="rect">
            <a:avLst/>
          </a:prstGeom>
          <a:noFill/>
          <a:ln/>
        </p:spPr>
        <p:txBody>
          <a:bodyPr wrap="square" lIns="0" tIns="0" rIns="0" bIns="0" rtlCol="0" anchor="ctr"/>
          <a:lstStyle/>
          <a:p>
            <a:pPr algn="ctr" indent="0" marL="0">
              <a:lnSpc>
                <a:spcPct val="90000"/>
              </a:lnSpc>
              <a:buNone/>
            </a:pPr>
            <a:r>
              <a:rPr lang="en-US" sz="850" dirty="0">
                <a:solidFill>
                  <a:srgbClr val="595959"/>
                </a:solidFill>
                <a:latin typeface="Arial" pitchFamily="34" charset="0"/>
                <a:ea typeface="Arial" pitchFamily="34" charset="-122"/>
                <a:cs typeface="Arial" pitchFamily="34" charset="-120"/>
              </a:rPr>
              <a:t>willing to share</a:t>
            </a:r>
            <a:endParaRPr lang="en-US" sz="850" dirty="0"/>
          </a:p>
        </p:txBody>
      </p:sp>
      <p:sp>
        <p:nvSpPr>
          <p:cNvPr id="25" name="Shape 23"/>
          <p:cNvSpPr/>
          <p:nvPr/>
        </p:nvSpPr>
        <p:spPr>
          <a:xfrm>
            <a:off x="10332720" y="3662172"/>
            <a:ext cx="1115568" cy="768096"/>
          </a:xfrm>
          <a:prstGeom prst="rect">
            <a:avLst/>
          </a:prstGeom>
          <a:solidFill>
            <a:srgbClr val="FFFFFF"/>
          </a:solidFill>
          <a:ln w="9525">
            <a:solidFill>
              <a:srgbClr val="CFCFCF"/>
            </a:solidFill>
            <a:prstDash val="solid"/>
          </a:ln>
        </p:spPr>
      </p:sp>
      <p:sp>
        <p:nvSpPr>
          <p:cNvPr id="26" name="Text 24"/>
          <p:cNvSpPr/>
          <p:nvPr/>
        </p:nvSpPr>
        <p:spPr>
          <a:xfrm>
            <a:off x="10332720" y="3698748"/>
            <a:ext cx="1115568" cy="384048"/>
          </a:xfrm>
          <a:prstGeom prst="rect">
            <a:avLst/>
          </a:prstGeom>
          <a:noFill/>
          <a:ln/>
        </p:spPr>
        <p:txBody>
          <a:bodyPr wrap="square" lIns="0" tIns="0" rIns="0" bIns="0" rtlCol="0" anchor="ctr"/>
          <a:lstStyle/>
          <a:p>
            <a:pPr algn="ctr" indent="0" marL="0">
              <a:buNone/>
            </a:pPr>
            <a:r>
              <a:rPr lang="en-US" sz="1600" b="1" dirty="0">
                <a:solidFill>
                  <a:srgbClr val="1D5FCC"/>
                </a:solidFill>
                <a:latin typeface="Arial" pitchFamily="34" charset="0"/>
                <a:ea typeface="Arial" pitchFamily="34" charset="-122"/>
                <a:cs typeface="Arial" pitchFamily="34" charset="-120"/>
              </a:rPr>
              <a:t>+8-12%</a:t>
            </a:r>
            <a:endParaRPr lang="en-US" sz="1600" dirty="0"/>
          </a:p>
        </p:txBody>
      </p:sp>
      <p:sp>
        <p:nvSpPr>
          <p:cNvPr id="27" name="Text 25"/>
          <p:cNvSpPr/>
          <p:nvPr/>
        </p:nvSpPr>
        <p:spPr>
          <a:xfrm>
            <a:off x="10332720" y="4082796"/>
            <a:ext cx="1115568" cy="292608"/>
          </a:xfrm>
          <a:prstGeom prst="rect">
            <a:avLst/>
          </a:prstGeom>
          <a:noFill/>
          <a:ln/>
        </p:spPr>
        <p:txBody>
          <a:bodyPr wrap="square" lIns="0" tIns="0" rIns="0" bIns="0" rtlCol="0" anchor="ctr"/>
          <a:lstStyle/>
          <a:p>
            <a:pPr algn="ctr" indent="0" marL="0">
              <a:lnSpc>
                <a:spcPct val="90000"/>
              </a:lnSpc>
              <a:buNone/>
            </a:pPr>
            <a:r>
              <a:rPr lang="en-US" sz="850" dirty="0">
                <a:solidFill>
                  <a:srgbClr val="595959"/>
                </a:solidFill>
                <a:latin typeface="Arial" pitchFamily="34" charset="0"/>
                <a:ea typeface="Arial" pitchFamily="34" charset="-122"/>
                <a:cs typeface="Arial" pitchFamily="34" charset="-120"/>
              </a:rPr>
              <a:t>accepted premium</a:t>
            </a:r>
            <a:endParaRPr lang="en-US" sz="850" dirty="0"/>
          </a:p>
        </p:txBody>
      </p:sp>
      <p:sp>
        <p:nvSpPr>
          <p:cNvPr id="28" name="Shape 26"/>
          <p:cNvSpPr/>
          <p:nvPr/>
        </p:nvSpPr>
        <p:spPr>
          <a:xfrm>
            <a:off x="502920" y="4949952"/>
            <a:ext cx="11155680" cy="1405128"/>
          </a:xfrm>
          <a:prstGeom prst="roundRect">
            <a:avLst>
              <a:gd name="adj" fmla="val 3905"/>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9" name="Shape 27"/>
          <p:cNvSpPr/>
          <p:nvPr/>
        </p:nvSpPr>
        <p:spPr>
          <a:xfrm>
            <a:off x="649224" y="5478780"/>
            <a:ext cx="347472" cy="347472"/>
          </a:xfrm>
          <a:prstGeom prst="ellipse">
            <a:avLst/>
          </a:prstGeom>
          <a:solidFill>
            <a:srgbClr val="1D5FCC"/>
          </a:solidFill>
          <a:ln/>
        </p:spPr>
      </p:sp>
      <p:sp>
        <p:nvSpPr>
          <p:cNvPr id="30" name="Text 28"/>
          <p:cNvSpPr/>
          <p:nvPr/>
        </p:nvSpPr>
        <p:spPr>
          <a:xfrm>
            <a:off x="649224" y="5478780"/>
            <a:ext cx="347472" cy="347472"/>
          </a:xfrm>
          <a:prstGeom prst="rect">
            <a:avLst/>
          </a:prstGeom>
          <a:noFill/>
          <a:ln/>
        </p:spPr>
        <p:txBody>
          <a:bodyPr wrap="square" lIns="0" tIns="0" rIns="0" bIns="0" rtlCol="0" anchor="ctr"/>
          <a:lstStyle/>
          <a:p>
            <a:pPr algn="ctr" indent="0" marL="0">
              <a:buNone/>
            </a:pPr>
            <a:r>
              <a:rPr lang="en-US" sz="1100" b="1" dirty="0">
                <a:solidFill>
                  <a:srgbClr val="FFFFFF"/>
                </a:solidFill>
                <a:latin typeface="Arial" pitchFamily="34" charset="0"/>
                <a:ea typeface="Arial" pitchFamily="34" charset="-122"/>
                <a:cs typeface="Arial" pitchFamily="34" charset="-120"/>
              </a:rPr>
              <a:t>03</a:t>
            </a:r>
            <a:endParaRPr lang="en-US" sz="1100" dirty="0"/>
          </a:p>
        </p:txBody>
      </p:sp>
      <p:sp>
        <p:nvSpPr>
          <p:cNvPr id="31" name="Text 29"/>
          <p:cNvSpPr/>
          <p:nvPr/>
        </p:nvSpPr>
        <p:spPr>
          <a:xfrm>
            <a:off x="1161288" y="5041392"/>
            <a:ext cx="7680960" cy="1222248"/>
          </a:xfrm>
          <a:prstGeom prst="rect">
            <a:avLst/>
          </a:prstGeom>
          <a:noFill/>
          <a:ln/>
        </p:spPr>
        <p:txBody>
          <a:bodyPr wrap="square" lIns="0" tIns="0" rIns="0" bIns="0" rtlCol="0" anchor="ctr"/>
          <a:lstStyle/>
          <a:p>
            <a:pPr indent="0" marL="0">
              <a:lnSpc>
                <a:spcPct val="112000"/>
              </a:lnSpc>
              <a:buNone/>
            </a:pPr>
            <a:r>
              <a:rPr lang="en-US" sz="1250" b="1" dirty="0">
                <a:solidFill>
                  <a:srgbClr val="1A1A1A"/>
                </a:solidFill>
                <a:latin typeface="Arial" pitchFamily="34" charset="0"/>
                <a:ea typeface="Arial" pitchFamily="34" charset="-122"/>
                <a:cs typeface="Arial" pitchFamily="34" charset="-120"/>
              </a:rPr>
              <a:t>Independents win on proximity, not quality</a:t>
            </a:r>
            <a:endParaRPr lang="en-US" sz="1250" dirty="0"/>
          </a:p>
          <a:p>
            <a:pPr indent="0" marL="0">
              <a:lnSpc>
                <a:spcPct val="112000"/>
              </a:lnSpc>
              <a:buNone/>
            </a:pPr>
            <a:r>
              <a:rPr lang="en-US" sz="1100" dirty="0">
                <a:solidFill>
                  <a:srgbClr val="595959"/>
                </a:solidFill>
                <a:latin typeface="Arial" pitchFamily="34" charset="0"/>
                <a:ea typeface="Arial" pitchFamily="34" charset="-122"/>
                <a:cs typeface="Arial" pitchFamily="34" charset="-120"/>
              </a:rPr>
              <a:t>Choosing an independent maintainer is a choice of perceived responsiveness: exactly Meridio's field advantage.</a:t>
            </a:r>
            <a:endParaRPr lang="en-US" sz="1250" dirty="0"/>
          </a:p>
        </p:txBody>
      </p:sp>
      <p:sp>
        <p:nvSpPr>
          <p:cNvPr id="32" name="Shape 30"/>
          <p:cNvSpPr/>
          <p:nvPr/>
        </p:nvSpPr>
        <p:spPr>
          <a:xfrm>
            <a:off x="9098280" y="5268468"/>
            <a:ext cx="1115568" cy="768096"/>
          </a:xfrm>
          <a:prstGeom prst="rect">
            <a:avLst/>
          </a:prstGeom>
          <a:solidFill>
            <a:srgbClr val="FFFFFF"/>
          </a:solidFill>
          <a:ln w="9525">
            <a:solidFill>
              <a:srgbClr val="CFCFCF"/>
            </a:solidFill>
            <a:prstDash val="solid"/>
          </a:ln>
        </p:spPr>
      </p:sp>
      <p:sp>
        <p:nvSpPr>
          <p:cNvPr id="33" name="Text 31"/>
          <p:cNvSpPr/>
          <p:nvPr/>
        </p:nvSpPr>
        <p:spPr>
          <a:xfrm>
            <a:off x="9098280" y="5305044"/>
            <a:ext cx="1115568" cy="384048"/>
          </a:xfrm>
          <a:prstGeom prst="rect">
            <a:avLst/>
          </a:prstGeom>
          <a:noFill/>
          <a:ln/>
        </p:spPr>
        <p:txBody>
          <a:bodyPr wrap="square" lIns="0" tIns="0" rIns="0" bIns="0" rtlCol="0" anchor="ctr"/>
          <a:lstStyle/>
          <a:p>
            <a:pPr algn="ctr" indent="0" marL="0">
              <a:buNone/>
            </a:pPr>
            <a:r>
              <a:rPr lang="en-US" sz="1600" b="1" dirty="0">
                <a:solidFill>
                  <a:srgbClr val="1D5FCC"/>
                </a:solidFill>
                <a:latin typeface="Arial" pitchFamily="34" charset="0"/>
                <a:ea typeface="Arial" pitchFamily="34" charset="-122"/>
                <a:cs typeface="Arial" pitchFamily="34" charset="-120"/>
              </a:rPr>
              <a:t>61%</a:t>
            </a:r>
            <a:endParaRPr lang="en-US" sz="1600" dirty="0"/>
          </a:p>
        </p:txBody>
      </p:sp>
      <p:sp>
        <p:nvSpPr>
          <p:cNvPr id="34" name="Text 32"/>
          <p:cNvSpPr/>
          <p:nvPr/>
        </p:nvSpPr>
        <p:spPr>
          <a:xfrm>
            <a:off x="9098280" y="5689092"/>
            <a:ext cx="1115568" cy="292608"/>
          </a:xfrm>
          <a:prstGeom prst="rect">
            <a:avLst/>
          </a:prstGeom>
          <a:noFill/>
          <a:ln/>
        </p:spPr>
        <p:txBody>
          <a:bodyPr wrap="square" lIns="0" tIns="0" rIns="0" bIns="0" rtlCol="0" anchor="ctr"/>
          <a:lstStyle/>
          <a:p>
            <a:pPr algn="ctr" indent="0" marL="0">
              <a:lnSpc>
                <a:spcPct val="90000"/>
              </a:lnSpc>
              <a:buNone/>
            </a:pPr>
            <a:r>
              <a:rPr lang="en-US" sz="850" dirty="0">
                <a:solidFill>
                  <a:srgbClr val="595959"/>
                </a:solidFill>
                <a:latin typeface="Arial" pitchFamily="34" charset="0"/>
                <a:ea typeface="Arial" pitchFamily="34" charset="-122"/>
                <a:cs typeface="Arial" pitchFamily="34" charset="-120"/>
              </a:rPr>
              <a:t>cite responsiveness</a:t>
            </a:r>
            <a:endParaRPr lang="en-US" sz="850" dirty="0"/>
          </a:p>
        </p:txBody>
      </p:sp>
      <p:sp>
        <p:nvSpPr>
          <p:cNvPr id="35" name="Shape 33"/>
          <p:cNvSpPr/>
          <p:nvPr/>
        </p:nvSpPr>
        <p:spPr>
          <a:xfrm>
            <a:off x="10332720" y="5268468"/>
            <a:ext cx="1115568" cy="768096"/>
          </a:xfrm>
          <a:prstGeom prst="rect">
            <a:avLst/>
          </a:prstGeom>
          <a:solidFill>
            <a:srgbClr val="FFFFFF"/>
          </a:solidFill>
          <a:ln w="9525">
            <a:solidFill>
              <a:srgbClr val="CFCFCF"/>
            </a:solidFill>
            <a:prstDash val="solid"/>
          </a:ln>
        </p:spPr>
      </p:sp>
      <p:sp>
        <p:nvSpPr>
          <p:cNvPr id="36" name="Text 34"/>
          <p:cNvSpPr/>
          <p:nvPr/>
        </p:nvSpPr>
        <p:spPr>
          <a:xfrm>
            <a:off x="10332720" y="5305044"/>
            <a:ext cx="1115568" cy="384048"/>
          </a:xfrm>
          <a:prstGeom prst="rect">
            <a:avLst/>
          </a:prstGeom>
          <a:noFill/>
          <a:ln/>
        </p:spPr>
        <p:txBody>
          <a:bodyPr wrap="square" lIns="0" tIns="0" rIns="0" bIns="0" rtlCol="0" anchor="ctr"/>
          <a:lstStyle/>
          <a:p>
            <a:pPr algn="ctr" indent="0" marL="0">
              <a:buNone/>
            </a:pPr>
            <a:r>
              <a:rPr lang="en-US" sz="1600" b="1" dirty="0">
                <a:solidFill>
                  <a:srgbClr val="1D5FCC"/>
                </a:solidFill>
                <a:latin typeface="Arial" pitchFamily="34" charset="0"/>
                <a:ea typeface="Arial" pitchFamily="34" charset="-122"/>
                <a:cs typeface="Arial" pitchFamily="34" charset="-120"/>
              </a:rPr>
              <a:t>2 hrs</a:t>
            </a:r>
            <a:endParaRPr lang="en-US" sz="1600" dirty="0"/>
          </a:p>
        </p:txBody>
      </p:sp>
      <p:sp>
        <p:nvSpPr>
          <p:cNvPr id="37" name="Text 35"/>
          <p:cNvSpPr/>
          <p:nvPr/>
        </p:nvSpPr>
        <p:spPr>
          <a:xfrm>
            <a:off x="10332720" y="5689092"/>
            <a:ext cx="1115568" cy="292608"/>
          </a:xfrm>
          <a:prstGeom prst="rect">
            <a:avLst/>
          </a:prstGeom>
          <a:noFill/>
          <a:ln/>
        </p:spPr>
        <p:txBody>
          <a:bodyPr wrap="square" lIns="0" tIns="0" rIns="0" bIns="0" rtlCol="0" anchor="ctr"/>
          <a:lstStyle/>
          <a:p>
            <a:pPr algn="ctr" indent="0" marL="0">
              <a:lnSpc>
                <a:spcPct val="90000"/>
              </a:lnSpc>
              <a:buNone/>
            </a:pPr>
            <a:r>
              <a:rPr lang="en-US" sz="850" dirty="0">
                <a:solidFill>
                  <a:srgbClr val="595959"/>
                </a:solidFill>
                <a:latin typeface="Arial" pitchFamily="34" charset="0"/>
                <a:ea typeface="Arial" pitchFamily="34" charset="-122"/>
                <a:cs typeface="Arial" pitchFamily="34" charset="-120"/>
              </a:rPr>
              <a:t>median Meridio lead time</a:t>
            </a:r>
            <a:endParaRPr lang="en-US" sz="85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 19">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TRADE-OFFS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Four trade-offs structure the September committee</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16</a:t>
            </a:r>
            <a:endParaRPr lang="en-US" sz="850" dirty="0"/>
          </a:p>
        </p:txBody>
      </p:sp>
      <p:sp>
        <p:nvSpPr>
          <p:cNvPr id="8" name="Shape 6"/>
          <p:cNvSpPr/>
          <p:nvPr/>
        </p:nvSpPr>
        <p:spPr>
          <a:xfrm>
            <a:off x="502920" y="1737360"/>
            <a:ext cx="2638044" cy="4617720"/>
          </a:xfrm>
          <a:prstGeom prst="roundRect">
            <a:avLst>
              <a:gd name="adj" fmla="val 2080"/>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Shape 7"/>
          <p:cNvSpPr/>
          <p:nvPr/>
        </p:nvSpPr>
        <p:spPr>
          <a:xfrm>
            <a:off x="649224" y="1883664"/>
            <a:ext cx="457200" cy="237744"/>
          </a:xfrm>
          <a:prstGeom prst="roundRect">
            <a:avLst>
              <a:gd name="adj" fmla="val 50000"/>
            </a:avLst>
          </a:prstGeom>
          <a:solidFill>
            <a:srgbClr val="1D5FCC"/>
          </a:solidFill>
          <a:ln/>
        </p:spPr>
      </p:sp>
      <p:sp>
        <p:nvSpPr>
          <p:cNvPr id="10" name="Text 8"/>
          <p:cNvSpPr/>
          <p:nvPr/>
        </p:nvSpPr>
        <p:spPr>
          <a:xfrm>
            <a:off x="649224" y="1883664"/>
            <a:ext cx="457200" cy="237744"/>
          </a:xfrm>
          <a:prstGeom prst="rect">
            <a:avLst/>
          </a:prstGeom>
          <a:noFill/>
          <a:ln/>
        </p:spPr>
        <p:txBody>
          <a:bodyPr wrap="square" lIns="0" tIns="0" rIns="0" bIns="0" rtlCol="0" anchor="ctr"/>
          <a:lstStyle/>
          <a:p>
            <a:pPr algn="ctr" indent="0" marL="0">
              <a:buNone/>
            </a:pPr>
            <a:r>
              <a:rPr lang="en-US" sz="950" b="1" dirty="0">
                <a:solidFill>
                  <a:srgbClr val="FFFFFF"/>
                </a:solidFill>
                <a:latin typeface="Arial" pitchFamily="34" charset="0"/>
                <a:ea typeface="Arial" pitchFamily="34" charset="-122"/>
                <a:cs typeface="Arial" pitchFamily="34" charset="-120"/>
              </a:rPr>
              <a:t>D1</a:t>
            </a:r>
            <a:endParaRPr lang="en-US" sz="950" dirty="0"/>
          </a:p>
        </p:txBody>
      </p:sp>
      <p:sp>
        <p:nvSpPr>
          <p:cNvPr id="11" name="Text 9"/>
          <p:cNvSpPr/>
          <p:nvPr/>
        </p:nvSpPr>
        <p:spPr>
          <a:xfrm>
            <a:off x="1216152" y="1865376"/>
            <a:ext cx="1778508" cy="493776"/>
          </a:xfrm>
          <a:prstGeom prst="rect">
            <a:avLst/>
          </a:prstGeom>
          <a:noFill/>
          <a:ln/>
        </p:spPr>
        <p:txBody>
          <a:bodyPr wrap="square" lIns="0" tIns="0" rIns="0" bIns="0" rtlCol="0" anchor="t"/>
          <a:lstStyle/>
          <a:p>
            <a:pPr indent="0" marL="0">
              <a:lnSpc>
                <a:spcPct val="100000"/>
              </a:lnSpc>
              <a:buNone/>
            </a:pPr>
            <a:r>
              <a:rPr lang="en-US" sz="1250" b="1" dirty="0">
                <a:solidFill>
                  <a:srgbClr val="1A1A1A"/>
                </a:solidFill>
                <a:latin typeface="Arial" pitchFamily="34" charset="0"/>
                <a:ea typeface="Arial" pitchFamily="34" charset="-122"/>
                <a:cs typeface="Arial" pitchFamily="34" charset="-120"/>
              </a:rPr>
              <a:t>M&amp;A scope</a:t>
            </a:r>
            <a:endParaRPr lang="en-US" sz="1250" dirty="0"/>
          </a:p>
        </p:txBody>
      </p:sp>
      <p:sp>
        <p:nvSpPr>
          <p:cNvPr id="12" name="Text 10"/>
          <p:cNvSpPr/>
          <p:nvPr/>
        </p:nvSpPr>
        <p:spPr>
          <a:xfrm>
            <a:off x="649224" y="2450592"/>
            <a:ext cx="2345436" cy="1255678"/>
          </a:xfrm>
          <a:prstGeom prst="rect">
            <a:avLst/>
          </a:prstGeom>
          <a:noFill/>
          <a:ln/>
        </p:spPr>
        <p:txBody>
          <a:bodyPr wrap="square" lIns="0" tIns="0" rIns="0" bIns="0" rtlCol="0" anchor="t"/>
          <a:lstStyle/>
          <a:p>
            <a:pPr indent="0" marL="0">
              <a:lnSpc>
                <a:spcPct val="110000"/>
              </a:lnSpc>
              <a:buNone/>
            </a:pPr>
            <a:r>
              <a:rPr lang="en-US" sz="1050" dirty="0">
                <a:solidFill>
                  <a:srgbClr val="1A1A1A"/>
                </a:solidFill>
                <a:latin typeface="Arial" pitchFamily="34" charset="0"/>
                <a:ea typeface="Arial" pitchFamily="34" charset="-122"/>
                <a:cs typeface="Arial" pitchFamily="34" charset="-120"/>
              </a:rPr>
              <a:t>The Novaserv offer expires September 30; a second player (Techniparc) is being approached by a fund.</a:t>
            </a:r>
            <a:endParaRPr lang="en-US" sz="1050" dirty="0"/>
          </a:p>
        </p:txBody>
      </p:sp>
      <p:sp>
        <p:nvSpPr>
          <p:cNvPr id="13" name="Text 11"/>
          <p:cNvSpPr/>
          <p:nvPr/>
        </p:nvSpPr>
        <p:spPr>
          <a:xfrm>
            <a:off x="649224" y="3815998"/>
            <a:ext cx="2345436" cy="1141525"/>
          </a:xfrm>
          <a:prstGeom prst="rect">
            <a:avLst/>
          </a:prstGeom>
          <a:noFill/>
          <a:ln/>
        </p:spPr>
        <p:txBody>
          <a:bodyPr wrap="square" lIns="0" tIns="0" rIns="0" bIns="0" rtlCol="0" anchor="t"/>
          <a:lstStyle/>
          <a:p>
            <a:pPr indent="0" marL="0">
              <a:lnSpc>
                <a:spcPct val="110000"/>
              </a:lnSpc>
              <a:buNone/>
            </a:pPr>
            <a:r>
              <a:rPr lang="en-US" sz="1050" b="1" dirty="0">
                <a:solidFill>
                  <a:srgbClr val="1D5FCC"/>
                </a:solidFill>
                <a:latin typeface="Arial" pitchFamily="34" charset="0"/>
                <a:ea typeface="Arial" pitchFamily="34" charset="-122"/>
                <a:cs typeface="Arial" pitchFamily="34" charset="-120"/>
              </a:rPr>
              <a:t>Recommendation: </a:t>
            </a:r>
            <a:pPr indent="0" marL="0">
              <a:lnSpc>
                <a:spcPct val="110000"/>
              </a:lnSpc>
              <a:buNone/>
            </a:pPr>
            <a:r>
              <a:rPr lang="en-US" sz="1050" dirty="0">
                <a:solidFill>
                  <a:srgbClr val="1A1A1A"/>
                </a:solidFill>
                <a:latin typeface="Arial" pitchFamily="34" charset="0"/>
                <a:ea typeface="Arial" pitchFamily="34" charset="-122"/>
                <a:cs typeface="Arial" pitchFamily="34" charset="-120"/>
              </a:rPr>
              <a:t>Firm offer at 9.5x EBITDA maximum, 60-day exclusivity.</a:t>
            </a:r>
            <a:endParaRPr lang="en-US" sz="1050" dirty="0"/>
          </a:p>
        </p:txBody>
      </p:sp>
      <p:sp>
        <p:nvSpPr>
          <p:cNvPr id="14" name="Text 12"/>
          <p:cNvSpPr/>
          <p:nvPr/>
        </p:nvSpPr>
        <p:spPr>
          <a:xfrm>
            <a:off x="649224" y="5067251"/>
            <a:ext cx="2345436" cy="1141525"/>
          </a:xfrm>
          <a:prstGeom prst="rect">
            <a:avLst/>
          </a:prstGeom>
          <a:noFill/>
          <a:ln/>
        </p:spPr>
        <p:txBody>
          <a:bodyPr wrap="square" lIns="0" tIns="0" rIns="0" bIns="0" rtlCol="0" anchor="t"/>
          <a:lstStyle/>
          <a:p>
            <a:pPr indent="0" marL="0">
              <a:lnSpc>
                <a:spcPct val="110000"/>
              </a:lnSpc>
              <a:buNone/>
            </a:pPr>
            <a:r>
              <a:rPr lang="en-US" sz="1050" b="1" dirty="0">
                <a:solidFill>
                  <a:srgbClr val="595959"/>
                </a:solidFill>
                <a:latin typeface="Arial" pitchFamily="34" charset="0"/>
                <a:ea typeface="Arial" pitchFamily="34" charset="-122"/>
                <a:cs typeface="Arial" pitchFamily="34" charset="-120"/>
              </a:rPr>
              <a:t>If no decision: </a:t>
            </a:r>
            <a:pPr indent="0" marL="0">
              <a:lnSpc>
                <a:spcPct val="110000"/>
              </a:lnSpc>
              <a:buNone/>
            </a:pPr>
            <a:r>
              <a:rPr lang="en-US" sz="1050" dirty="0">
                <a:solidFill>
                  <a:srgbClr val="595959"/>
                </a:solidFill>
                <a:latin typeface="Arial" pitchFamily="34" charset="0"/>
                <a:ea typeface="Arial" pitchFamily="34" charset="-122"/>
                <a:cs typeface="Arial" pitchFamily="34" charset="-120"/>
              </a:rPr>
              <a:t>Likely loss of the target to the fund; the alternative is 18 months slower.</a:t>
            </a:r>
            <a:endParaRPr lang="en-US" sz="1050" dirty="0"/>
          </a:p>
        </p:txBody>
      </p:sp>
      <p:sp>
        <p:nvSpPr>
          <p:cNvPr id="15" name="Shape 13"/>
          <p:cNvSpPr/>
          <p:nvPr/>
        </p:nvSpPr>
        <p:spPr>
          <a:xfrm>
            <a:off x="3342132" y="1737360"/>
            <a:ext cx="2638044" cy="4617720"/>
          </a:xfrm>
          <a:prstGeom prst="roundRect">
            <a:avLst>
              <a:gd name="adj" fmla="val 2080"/>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6" name="Shape 14"/>
          <p:cNvSpPr/>
          <p:nvPr/>
        </p:nvSpPr>
        <p:spPr>
          <a:xfrm>
            <a:off x="3488436" y="1883664"/>
            <a:ext cx="457200" cy="237744"/>
          </a:xfrm>
          <a:prstGeom prst="roundRect">
            <a:avLst>
              <a:gd name="adj" fmla="val 50000"/>
            </a:avLst>
          </a:prstGeom>
          <a:solidFill>
            <a:srgbClr val="1D5FCC"/>
          </a:solidFill>
          <a:ln/>
        </p:spPr>
      </p:sp>
      <p:sp>
        <p:nvSpPr>
          <p:cNvPr id="17" name="Text 15"/>
          <p:cNvSpPr/>
          <p:nvPr/>
        </p:nvSpPr>
        <p:spPr>
          <a:xfrm>
            <a:off x="3488436" y="1883664"/>
            <a:ext cx="457200" cy="237744"/>
          </a:xfrm>
          <a:prstGeom prst="rect">
            <a:avLst/>
          </a:prstGeom>
          <a:noFill/>
          <a:ln/>
        </p:spPr>
        <p:txBody>
          <a:bodyPr wrap="square" lIns="0" tIns="0" rIns="0" bIns="0" rtlCol="0" anchor="ctr"/>
          <a:lstStyle/>
          <a:p>
            <a:pPr algn="ctr" indent="0" marL="0">
              <a:buNone/>
            </a:pPr>
            <a:r>
              <a:rPr lang="en-US" sz="950" b="1" dirty="0">
                <a:solidFill>
                  <a:srgbClr val="FFFFFF"/>
                </a:solidFill>
                <a:latin typeface="Arial" pitchFamily="34" charset="0"/>
                <a:ea typeface="Arial" pitchFamily="34" charset="-122"/>
                <a:cs typeface="Arial" pitchFamily="34" charset="-120"/>
              </a:rPr>
              <a:t>D2</a:t>
            </a:r>
            <a:endParaRPr lang="en-US" sz="950" dirty="0"/>
          </a:p>
        </p:txBody>
      </p:sp>
      <p:sp>
        <p:nvSpPr>
          <p:cNvPr id="18" name="Text 16"/>
          <p:cNvSpPr/>
          <p:nvPr/>
        </p:nvSpPr>
        <p:spPr>
          <a:xfrm>
            <a:off x="4055364" y="1865376"/>
            <a:ext cx="1778508" cy="493776"/>
          </a:xfrm>
          <a:prstGeom prst="rect">
            <a:avLst/>
          </a:prstGeom>
          <a:noFill/>
          <a:ln/>
        </p:spPr>
        <p:txBody>
          <a:bodyPr wrap="square" lIns="0" tIns="0" rIns="0" bIns="0" rtlCol="0" anchor="t"/>
          <a:lstStyle/>
          <a:p>
            <a:pPr indent="0" marL="0">
              <a:lnSpc>
                <a:spcPct val="100000"/>
              </a:lnSpc>
              <a:buNone/>
            </a:pPr>
            <a:r>
              <a:rPr lang="en-US" sz="1250" b="1" dirty="0">
                <a:solidFill>
                  <a:srgbClr val="1A1A1A"/>
                </a:solidFill>
                <a:latin typeface="Arial" pitchFamily="34" charset="0"/>
                <a:ea typeface="Arial" pitchFamily="34" charset="-122"/>
                <a:cs typeface="Arial" pitchFamily="34" charset="-120"/>
              </a:rPr>
              <a:t>Roll-out pace</a:t>
            </a:r>
            <a:endParaRPr lang="en-US" sz="1250" dirty="0"/>
          </a:p>
        </p:txBody>
      </p:sp>
      <p:sp>
        <p:nvSpPr>
          <p:cNvPr id="19" name="Text 17"/>
          <p:cNvSpPr/>
          <p:nvPr/>
        </p:nvSpPr>
        <p:spPr>
          <a:xfrm>
            <a:off x="3488436" y="2450592"/>
            <a:ext cx="2345436" cy="1255678"/>
          </a:xfrm>
          <a:prstGeom prst="rect">
            <a:avLst/>
          </a:prstGeom>
          <a:noFill/>
          <a:ln/>
        </p:spPr>
        <p:txBody>
          <a:bodyPr wrap="square" lIns="0" tIns="0" rIns="0" bIns="0" rtlCol="0" anchor="t"/>
          <a:lstStyle/>
          <a:p>
            <a:pPr indent="0" marL="0">
              <a:lnSpc>
                <a:spcPct val="110000"/>
              </a:lnSpc>
              <a:buNone/>
            </a:pPr>
            <a:r>
              <a:rPr lang="en-US" sz="1050" dirty="0">
                <a:solidFill>
                  <a:srgbClr val="1A1A1A"/>
                </a:solidFill>
                <a:latin typeface="Arial" pitchFamily="34" charset="0"/>
                <a:ea typeface="Arial" pitchFamily="34" charset="-122"/>
                <a:cs typeface="Arial" pitchFamily="34" charset="-120"/>
              </a:rPr>
              <a:t>The pilot supports a roll-out in 18 or 24 months depending on training capacity.</a:t>
            </a:r>
            <a:endParaRPr lang="en-US" sz="1050" dirty="0"/>
          </a:p>
        </p:txBody>
      </p:sp>
      <p:sp>
        <p:nvSpPr>
          <p:cNvPr id="20" name="Text 18"/>
          <p:cNvSpPr/>
          <p:nvPr/>
        </p:nvSpPr>
        <p:spPr>
          <a:xfrm>
            <a:off x="3488436" y="3815998"/>
            <a:ext cx="2345436" cy="1141525"/>
          </a:xfrm>
          <a:prstGeom prst="rect">
            <a:avLst/>
          </a:prstGeom>
          <a:noFill/>
          <a:ln/>
        </p:spPr>
        <p:txBody>
          <a:bodyPr wrap="square" lIns="0" tIns="0" rIns="0" bIns="0" rtlCol="0" anchor="t"/>
          <a:lstStyle/>
          <a:p>
            <a:pPr indent="0" marL="0">
              <a:lnSpc>
                <a:spcPct val="110000"/>
              </a:lnSpc>
              <a:buNone/>
            </a:pPr>
            <a:r>
              <a:rPr lang="en-US" sz="1050" b="1" dirty="0">
                <a:solidFill>
                  <a:srgbClr val="1D5FCC"/>
                </a:solidFill>
                <a:latin typeface="Arial" pitchFamily="34" charset="0"/>
                <a:ea typeface="Arial" pitchFamily="34" charset="-122"/>
                <a:cs typeface="Arial" pitchFamily="34" charset="-120"/>
              </a:rPr>
              <a:t>Recommendation: </a:t>
            </a:r>
            <a:pPr indent="0" marL="0">
              <a:lnSpc>
                <a:spcPct val="110000"/>
              </a:lnSpc>
              <a:buNone/>
            </a:pPr>
            <a:r>
              <a:rPr lang="en-US" sz="1050" dirty="0">
                <a:solidFill>
                  <a:srgbClr val="1A1A1A"/>
                </a:solidFill>
                <a:latin typeface="Arial" pitchFamily="34" charset="0"/>
                <a:ea typeface="Arial" pitchFamily="34" charset="-122"/>
                <a:cs typeface="Arial" pitchFamily="34" charset="-120"/>
              </a:rPr>
              <a:t>24 months: align the waves with the existing training cohorts.</a:t>
            </a:r>
            <a:endParaRPr lang="en-US" sz="1050" dirty="0"/>
          </a:p>
        </p:txBody>
      </p:sp>
      <p:sp>
        <p:nvSpPr>
          <p:cNvPr id="21" name="Text 19"/>
          <p:cNvSpPr/>
          <p:nvPr/>
        </p:nvSpPr>
        <p:spPr>
          <a:xfrm>
            <a:off x="3488436" y="5067251"/>
            <a:ext cx="2345436" cy="1141525"/>
          </a:xfrm>
          <a:prstGeom prst="rect">
            <a:avLst/>
          </a:prstGeom>
          <a:noFill/>
          <a:ln/>
        </p:spPr>
        <p:txBody>
          <a:bodyPr wrap="square" lIns="0" tIns="0" rIns="0" bIns="0" rtlCol="0" anchor="t"/>
          <a:lstStyle/>
          <a:p>
            <a:pPr indent="0" marL="0">
              <a:lnSpc>
                <a:spcPct val="110000"/>
              </a:lnSpc>
              <a:buNone/>
            </a:pPr>
            <a:r>
              <a:rPr lang="en-US" sz="1050" b="1" dirty="0">
                <a:solidFill>
                  <a:srgbClr val="595959"/>
                </a:solidFill>
                <a:latin typeface="Arial" pitchFamily="34" charset="0"/>
                <a:ea typeface="Arial" pitchFamily="34" charset="-122"/>
                <a:cs typeface="Arial" pitchFamily="34" charset="-120"/>
              </a:rPr>
              <a:t>If no decision: </a:t>
            </a:r>
            <a:pPr indent="0" marL="0">
              <a:lnSpc>
                <a:spcPct val="110000"/>
              </a:lnSpc>
              <a:buNone/>
            </a:pPr>
            <a:r>
              <a:rPr lang="en-US" sz="1050" dirty="0">
                <a:solidFill>
                  <a:srgbClr val="595959"/>
                </a:solidFill>
                <a:latin typeface="Arial" pitchFamily="34" charset="0"/>
                <a:ea typeface="Arial" pitchFamily="34" charset="-122"/>
                <a:cs typeface="Arial" pitchFamily="34" charset="-120"/>
              </a:rPr>
              <a:t>Default decision = 24 months, but without securing external trainers.</a:t>
            </a:r>
            <a:endParaRPr lang="en-US" sz="1050" dirty="0"/>
          </a:p>
        </p:txBody>
      </p:sp>
      <p:sp>
        <p:nvSpPr>
          <p:cNvPr id="22" name="Shape 20"/>
          <p:cNvSpPr/>
          <p:nvPr/>
        </p:nvSpPr>
        <p:spPr>
          <a:xfrm>
            <a:off x="6181344" y="1737360"/>
            <a:ext cx="2638044" cy="4617720"/>
          </a:xfrm>
          <a:prstGeom prst="roundRect">
            <a:avLst>
              <a:gd name="adj" fmla="val 2080"/>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3" name="Shape 21"/>
          <p:cNvSpPr/>
          <p:nvPr/>
        </p:nvSpPr>
        <p:spPr>
          <a:xfrm>
            <a:off x="6327648" y="1883664"/>
            <a:ext cx="457200" cy="237744"/>
          </a:xfrm>
          <a:prstGeom prst="roundRect">
            <a:avLst>
              <a:gd name="adj" fmla="val 50000"/>
            </a:avLst>
          </a:prstGeom>
          <a:solidFill>
            <a:srgbClr val="1D5FCC"/>
          </a:solidFill>
          <a:ln/>
        </p:spPr>
      </p:sp>
      <p:sp>
        <p:nvSpPr>
          <p:cNvPr id="24" name="Text 22"/>
          <p:cNvSpPr/>
          <p:nvPr/>
        </p:nvSpPr>
        <p:spPr>
          <a:xfrm>
            <a:off x="6327648" y="1883664"/>
            <a:ext cx="457200" cy="237744"/>
          </a:xfrm>
          <a:prstGeom prst="rect">
            <a:avLst/>
          </a:prstGeom>
          <a:noFill/>
          <a:ln/>
        </p:spPr>
        <p:txBody>
          <a:bodyPr wrap="square" lIns="0" tIns="0" rIns="0" bIns="0" rtlCol="0" anchor="ctr"/>
          <a:lstStyle/>
          <a:p>
            <a:pPr algn="ctr" indent="0" marL="0">
              <a:buNone/>
            </a:pPr>
            <a:r>
              <a:rPr lang="en-US" sz="950" b="1" dirty="0">
                <a:solidFill>
                  <a:srgbClr val="FFFFFF"/>
                </a:solidFill>
                <a:latin typeface="Arial" pitchFamily="34" charset="0"/>
                <a:ea typeface="Arial" pitchFamily="34" charset="-122"/>
                <a:cs typeface="Arial" pitchFamily="34" charset="-120"/>
              </a:rPr>
              <a:t>D3</a:t>
            </a:r>
            <a:endParaRPr lang="en-US" sz="950" dirty="0"/>
          </a:p>
        </p:txBody>
      </p:sp>
      <p:sp>
        <p:nvSpPr>
          <p:cNvPr id="25" name="Text 23"/>
          <p:cNvSpPr/>
          <p:nvPr/>
        </p:nvSpPr>
        <p:spPr>
          <a:xfrm>
            <a:off x="6894576" y="1865376"/>
            <a:ext cx="1778508" cy="493776"/>
          </a:xfrm>
          <a:prstGeom prst="rect">
            <a:avLst/>
          </a:prstGeom>
          <a:noFill/>
          <a:ln/>
        </p:spPr>
        <p:txBody>
          <a:bodyPr wrap="square" lIns="0" tIns="0" rIns="0" bIns="0" rtlCol="0" anchor="t"/>
          <a:lstStyle/>
          <a:p>
            <a:pPr indent="0" marL="0">
              <a:lnSpc>
                <a:spcPct val="100000"/>
              </a:lnSpc>
              <a:buNone/>
            </a:pPr>
            <a:r>
              <a:rPr lang="en-US" sz="1250" b="1" dirty="0">
                <a:solidFill>
                  <a:srgbClr val="1A1A1A"/>
                </a:solidFill>
                <a:latin typeface="Arial" pitchFamily="34" charset="0"/>
                <a:ea typeface="Arial" pitchFamily="34" charset="-122"/>
                <a:cs typeface="Arial" pitchFamily="34" charset="-120"/>
              </a:rPr>
              <a:t>Linked pricing</a:t>
            </a:r>
            <a:endParaRPr lang="en-US" sz="1250" dirty="0"/>
          </a:p>
        </p:txBody>
      </p:sp>
      <p:sp>
        <p:nvSpPr>
          <p:cNvPr id="26" name="Text 24"/>
          <p:cNvSpPr/>
          <p:nvPr/>
        </p:nvSpPr>
        <p:spPr>
          <a:xfrm>
            <a:off x="6327648" y="2450592"/>
            <a:ext cx="2345436" cy="1255678"/>
          </a:xfrm>
          <a:prstGeom prst="rect">
            <a:avLst/>
          </a:prstGeom>
          <a:noFill/>
          <a:ln/>
        </p:spPr>
        <p:txBody>
          <a:bodyPr wrap="square" lIns="0" tIns="0" rIns="0" bIns="0" rtlCol="0" anchor="t"/>
          <a:lstStyle/>
          <a:p>
            <a:pPr indent="0" marL="0">
              <a:lnSpc>
                <a:spcPct val="110000"/>
              </a:lnSpc>
              <a:buNone/>
            </a:pPr>
            <a:r>
              <a:rPr lang="en-US" sz="1050" dirty="0">
                <a:solidFill>
                  <a:srgbClr val="1A1A1A"/>
                </a:solidFill>
                <a:latin typeface="Arial" pitchFamily="34" charset="0"/>
                <a:ea typeface="Arial" pitchFamily="34" charset="-122"/>
                <a:cs typeface="Arial" pitchFamily="34" charset="-120"/>
              </a:rPr>
              <a:t>The equipment discount conditional on a 5-year contract cannibalizes 4 points of new-sales margin.</a:t>
            </a:r>
            <a:endParaRPr lang="en-US" sz="1050" dirty="0"/>
          </a:p>
        </p:txBody>
      </p:sp>
      <p:sp>
        <p:nvSpPr>
          <p:cNvPr id="27" name="Text 25"/>
          <p:cNvSpPr/>
          <p:nvPr/>
        </p:nvSpPr>
        <p:spPr>
          <a:xfrm>
            <a:off x="6327648" y="3815998"/>
            <a:ext cx="2345436" cy="1141525"/>
          </a:xfrm>
          <a:prstGeom prst="rect">
            <a:avLst/>
          </a:prstGeom>
          <a:noFill/>
          <a:ln/>
        </p:spPr>
        <p:txBody>
          <a:bodyPr wrap="square" lIns="0" tIns="0" rIns="0" bIns="0" rtlCol="0" anchor="t"/>
          <a:lstStyle/>
          <a:p>
            <a:pPr indent="0" marL="0">
              <a:lnSpc>
                <a:spcPct val="110000"/>
              </a:lnSpc>
              <a:buNone/>
            </a:pPr>
            <a:r>
              <a:rPr lang="en-US" sz="1050" b="1" dirty="0">
                <a:solidFill>
                  <a:srgbClr val="1D5FCC"/>
                </a:solidFill>
                <a:latin typeface="Arial" pitchFamily="34" charset="0"/>
                <a:ea typeface="Arial" pitchFamily="34" charset="-122"/>
                <a:cs typeface="Arial" pitchFamily="34" charset="-120"/>
              </a:rPr>
              <a:t>Recommendation: </a:t>
            </a:r>
            <a:pPr indent="0" marL="0">
              <a:lnSpc>
                <a:spcPct val="110000"/>
              </a:lnSpc>
              <a:buNone/>
            </a:pPr>
            <a:r>
              <a:rPr lang="en-US" sz="1050" dirty="0">
                <a:solidFill>
                  <a:srgbClr val="1A1A1A"/>
                </a:solidFill>
                <a:latin typeface="Arial" pitchFamily="34" charset="0"/>
                <a:ea typeface="Arial" pitchFamily="34" charset="-122"/>
                <a:cs typeface="Arial" pitchFamily="34" charset="-120"/>
              </a:rPr>
              <a:t>Accept the cannibalization: the contract NPV covers 2.6x the discount.</a:t>
            </a:r>
            <a:endParaRPr lang="en-US" sz="1050" dirty="0"/>
          </a:p>
        </p:txBody>
      </p:sp>
      <p:sp>
        <p:nvSpPr>
          <p:cNvPr id="28" name="Text 26"/>
          <p:cNvSpPr/>
          <p:nvPr/>
        </p:nvSpPr>
        <p:spPr>
          <a:xfrm>
            <a:off x="6327648" y="5067251"/>
            <a:ext cx="2345436" cy="1141525"/>
          </a:xfrm>
          <a:prstGeom prst="rect">
            <a:avLst/>
          </a:prstGeom>
          <a:noFill/>
          <a:ln/>
        </p:spPr>
        <p:txBody>
          <a:bodyPr wrap="square" lIns="0" tIns="0" rIns="0" bIns="0" rtlCol="0" anchor="t"/>
          <a:lstStyle/>
          <a:p>
            <a:pPr indent="0" marL="0">
              <a:lnSpc>
                <a:spcPct val="110000"/>
              </a:lnSpc>
              <a:buNone/>
            </a:pPr>
            <a:r>
              <a:rPr lang="en-US" sz="1050" b="1" dirty="0">
                <a:solidFill>
                  <a:srgbClr val="595959"/>
                </a:solidFill>
                <a:latin typeface="Arial" pitchFamily="34" charset="0"/>
                <a:ea typeface="Arial" pitchFamily="34" charset="-122"/>
                <a:cs typeface="Arial" pitchFamily="34" charset="-120"/>
              </a:rPr>
              <a:t>If no decision: </a:t>
            </a:r>
            <a:pPr indent="0" marL="0">
              <a:lnSpc>
                <a:spcPct val="110000"/>
              </a:lnSpc>
              <a:buNone/>
            </a:pPr>
            <a:r>
              <a:rPr lang="en-US" sz="1050" dirty="0">
                <a:solidFill>
                  <a:srgbClr val="595959"/>
                </a:solidFill>
                <a:latin typeface="Arial" pitchFamily="34" charset="0"/>
                <a:ea typeface="Arial" pitchFamily="34" charset="-122"/>
                <a:cs typeface="Arial" pitchFamily="34" charset="-120"/>
              </a:rPr>
              <a:t>Sales reps will sell equipment without attach, reproducing the current leakage.</a:t>
            </a:r>
            <a:endParaRPr lang="en-US" sz="1050" dirty="0"/>
          </a:p>
        </p:txBody>
      </p:sp>
      <p:sp>
        <p:nvSpPr>
          <p:cNvPr id="29" name="Shape 27"/>
          <p:cNvSpPr/>
          <p:nvPr/>
        </p:nvSpPr>
        <p:spPr>
          <a:xfrm>
            <a:off x="9020556" y="1737360"/>
            <a:ext cx="2638044" cy="4617720"/>
          </a:xfrm>
          <a:prstGeom prst="roundRect">
            <a:avLst>
              <a:gd name="adj" fmla="val 2080"/>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30" name="Shape 28"/>
          <p:cNvSpPr/>
          <p:nvPr/>
        </p:nvSpPr>
        <p:spPr>
          <a:xfrm>
            <a:off x="9166860" y="1883664"/>
            <a:ext cx="457200" cy="237744"/>
          </a:xfrm>
          <a:prstGeom prst="roundRect">
            <a:avLst>
              <a:gd name="adj" fmla="val 50000"/>
            </a:avLst>
          </a:prstGeom>
          <a:solidFill>
            <a:srgbClr val="1D5FCC"/>
          </a:solidFill>
          <a:ln/>
        </p:spPr>
      </p:sp>
      <p:sp>
        <p:nvSpPr>
          <p:cNvPr id="31" name="Text 29"/>
          <p:cNvSpPr/>
          <p:nvPr/>
        </p:nvSpPr>
        <p:spPr>
          <a:xfrm>
            <a:off x="9166860" y="1883664"/>
            <a:ext cx="457200" cy="237744"/>
          </a:xfrm>
          <a:prstGeom prst="rect">
            <a:avLst/>
          </a:prstGeom>
          <a:noFill/>
          <a:ln/>
        </p:spPr>
        <p:txBody>
          <a:bodyPr wrap="square" lIns="0" tIns="0" rIns="0" bIns="0" rtlCol="0" anchor="ctr"/>
          <a:lstStyle/>
          <a:p>
            <a:pPr algn="ctr" indent="0" marL="0">
              <a:buNone/>
            </a:pPr>
            <a:r>
              <a:rPr lang="en-US" sz="950" b="1" dirty="0">
                <a:solidFill>
                  <a:srgbClr val="FFFFFF"/>
                </a:solidFill>
                <a:latin typeface="Arial" pitchFamily="34" charset="0"/>
                <a:ea typeface="Arial" pitchFamily="34" charset="-122"/>
                <a:cs typeface="Arial" pitchFamily="34" charset="-120"/>
              </a:rPr>
              <a:t>D4</a:t>
            </a:r>
            <a:endParaRPr lang="en-US" sz="950" dirty="0"/>
          </a:p>
        </p:txBody>
      </p:sp>
      <p:sp>
        <p:nvSpPr>
          <p:cNvPr id="32" name="Text 30"/>
          <p:cNvSpPr/>
          <p:nvPr/>
        </p:nvSpPr>
        <p:spPr>
          <a:xfrm>
            <a:off x="9733788" y="1865376"/>
            <a:ext cx="1778508" cy="493776"/>
          </a:xfrm>
          <a:prstGeom prst="rect">
            <a:avLst/>
          </a:prstGeom>
          <a:noFill/>
          <a:ln/>
        </p:spPr>
        <p:txBody>
          <a:bodyPr wrap="square" lIns="0" tIns="0" rIns="0" bIns="0" rtlCol="0" anchor="t"/>
          <a:lstStyle/>
          <a:p>
            <a:pPr indent="0" marL="0">
              <a:lnSpc>
                <a:spcPct val="100000"/>
              </a:lnSpc>
              <a:buNone/>
            </a:pPr>
            <a:r>
              <a:rPr lang="en-US" sz="1250" b="1" dirty="0">
                <a:solidFill>
                  <a:srgbClr val="1A1A1A"/>
                </a:solidFill>
                <a:latin typeface="Arial" pitchFamily="34" charset="0"/>
                <a:ea typeface="Arial" pitchFamily="34" charset="-122"/>
                <a:cs typeface="Arial" pitchFamily="34" charset="-120"/>
              </a:rPr>
              <a:t>Program governance</a:t>
            </a:r>
            <a:endParaRPr lang="en-US" sz="1250" dirty="0"/>
          </a:p>
        </p:txBody>
      </p:sp>
      <p:sp>
        <p:nvSpPr>
          <p:cNvPr id="33" name="Text 31"/>
          <p:cNvSpPr/>
          <p:nvPr/>
        </p:nvSpPr>
        <p:spPr>
          <a:xfrm>
            <a:off x="9166860" y="2450592"/>
            <a:ext cx="2345436" cy="1255678"/>
          </a:xfrm>
          <a:prstGeom prst="rect">
            <a:avLst/>
          </a:prstGeom>
          <a:noFill/>
          <a:ln/>
        </p:spPr>
        <p:txBody>
          <a:bodyPr wrap="square" lIns="0" tIns="0" rIns="0" bIns="0" rtlCol="0" anchor="t"/>
          <a:lstStyle/>
          <a:p>
            <a:pPr indent="0" marL="0">
              <a:lnSpc>
                <a:spcPct val="110000"/>
              </a:lnSpc>
              <a:buNone/>
            </a:pPr>
            <a:r>
              <a:rPr lang="en-US" sz="1050" dirty="0">
                <a:solidFill>
                  <a:srgbClr val="1A1A1A"/>
                </a:solidFill>
                <a:latin typeface="Arial" pitchFamily="34" charset="0"/>
                <a:ea typeface="Arial" pitchFamily="34" charset="-122"/>
                <a:cs typeface="Arial" pitchFamily="34" charset="-120"/>
              </a:rPr>
              <a:t>The program spans five departments; current steering is handled part-time by Strategy.</a:t>
            </a:r>
            <a:endParaRPr lang="en-US" sz="1050" dirty="0"/>
          </a:p>
        </p:txBody>
      </p:sp>
      <p:sp>
        <p:nvSpPr>
          <p:cNvPr id="34" name="Text 32"/>
          <p:cNvSpPr/>
          <p:nvPr/>
        </p:nvSpPr>
        <p:spPr>
          <a:xfrm>
            <a:off x="9166860" y="3815998"/>
            <a:ext cx="2345436" cy="1141525"/>
          </a:xfrm>
          <a:prstGeom prst="rect">
            <a:avLst/>
          </a:prstGeom>
          <a:noFill/>
          <a:ln/>
        </p:spPr>
        <p:txBody>
          <a:bodyPr wrap="square" lIns="0" tIns="0" rIns="0" bIns="0" rtlCol="0" anchor="t"/>
          <a:lstStyle/>
          <a:p>
            <a:pPr indent="0" marL="0">
              <a:lnSpc>
                <a:spcPct val="110000"/>
              </a:lnSpc>
              <a:buNone/>
            </a:pPr>
            <a:r>
              <a:rPr lang="en-US" sz="1050" b="1" dirty="0">
                <a:solidFill>
                  <a:srgbClr val="1D5FCC"/>
                </a:solidFill>
                <a:latin typeface="Arial" pitchFamily="34" charset="0"/>
                <a:ea typeface="Arial" pitchFamily="34" charset="-122"/>
                <a:cs typeface="Arial" pitchFamily="34" charset="-120"/>
              </a:rPr>
              <a:t>Recommendation: </a:t>
            </a:r>
            <a:pPr indent="0" marL="0">
              <a:lnSpc>
                <a:spcPct val="110000"/>
              </a:lnSpc>
              <a:buNone/>
            </a:pPr>
            <a:r>
              <a:rPr lang="en-US" sz="1050" dirty="0">
                <a:solidFill>
                  <a:srgbClr val="1A1A1A"/>
                </a:solidFill>
                <a:latin typeface="Arial" pitchFamily="34" charset="0"/>
                <a:ea typeface="Arial" pitchFamily="34" charset="-122"/>
                <a:cs typeface="Arial" pitchFamily="34" charset="-120"/>
              </a:rPr>
              <a:t>ExCo sponsor dedicated at 50% + a 4-person PMO.</a:t>
            </a:r>
            <a:endParaRPr lang="en-US" sz="1050" dirty="0"/>
          </a:p>
        </p:txBody>
      </p:sp>
      <p:sp>
        <p:nvSpPr>
          <p:cNvPr id="35" name="Text 33"/>
          <p:cNvSpPr/>
          <p:nvPr/>
        </p:nvSpPr>
        <p:spPr>
          <a:xfrm>
            <a:off x="9166860" y="5067251"/>
            <a:ext cx="2345436" cy="1141525"/>
          </a:xfrm>
          <a:prstGeom prst="rect">
            <a:avLst/>
          </a:prstGeom>
          <a:noFill/>
          <a:ln/>
        </p:spPr>
        <p:txBody>
          <a:bodyPr wrap="square" lIns="0" tIns="0" rIns="0" bIns="0" rtlCol="0" anchor="t"/>
          <a:lstStyle/>
          <a:p>
            <a:pPr indent="0" marL="0">
              <a:lnSpc>
                <a:spcPct val="110000"/>
              </a:lnSpc>
              <a:buNone/>
            </a:pPr>
            <a:r>
              <a:rPr lang="en-US" sz="1050" b="1" dirty="0">
                <a:solidFill>
                  <a:srgbClr val="595959"/>
                </a:solidFill>
                <a:latin typeface="Arial" pitchFamily="34" charset="0"/>
                <a:ea typeface="Arial" pitchFamily="34" charset="-122"/>
                <a:cs typeface="Arial" pitchFamily="34" charset="-120"/>
              </a:rPr>
              <a:t>If no decision: </a:t>
            </a:r>
            <a:pPr indent="0" marL="0">
              <a:lnSpc>
                <a:spcPct val="110000"/>
              </a:lnSpc>
              <a:buNone/>
            </a:pPr>
            <a:r>
              <a:rPr lang="en-US" sz="1050" dirty="0">
                <a:solidFill>
                  <a:srgbClr val="595959"/>
                </a:solidFill>
                <a:latin typeface="Arial" pitchFamily="34" charset="0"/>
                <a:ea typeface="Arial" pitchFamily="34" charset="-122"/>
                <a:cs typeface="Arial" pitchFamily="34" charset="-120"/>
              </a:rPr>
              <a:t>Each department optimizes locally; the M12 timeline becomes untenable.</a:t>
            </a:r>
            <a:endParaRPr lang="en-US" sz="105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bg>
      <p:bgPr>
        <a:solidFill>
          <a:srgbClr val="FFFFFF"/>
        </a:solidFill>
      </p:bgPr>
    </p:bg>
    <p:spTree>
      <p:nvGrpSpPr>
        <p:cNvPr id="1" name=""/>
        <p:cNvGrpSpPr/>
        <p:nvPr/>
      </p:nvGrpSpPr>
      <p:grpSpPr>
        <a:xfrm>
          <a:off x="0" y="0"/>
          <a:ext cx="0" cy="0"/>
          <a:chOff x="0" y="0"/>
          <a:chExt cx="0" cy="0"/>
        </a:xfrm>
      </p:grpSpPr>
      <p:sp>
        <p:nvSpPr>
          <p:cNvPr id="2" name="Shape 0"/>
          <p:cNvSpPr/>
          <p:nvPr/>
        </p:nvSpPr>
        <p:spPr>
          <a:xfrm>
            <a:off x="8869680" y="-3291840"/>
            <a:ext cx="6583680" cy="6583680"/>
          </a:xfrm>
          <a:prstGeom prst="ellipse">
            <a:avLst/>
          </a:prstGeom>
          <a:solidFill>
            <a:srgbClr val="EFF4FE"/>
          </a:solidFill>
          <a:ln/>
        </p:spPr>
      </p:sp>
      <p:sp>
        <p:nvSpPr>
          <p:cNvPr id="3" name="Shape 1"/>
          <p:cNvSpPr/>
          <p:nvPr/>
        </p:nvSpPr>
        <p:spPr>
          <a:xfrm>
            <a:off x="9646920" y="-2514600"/>
            <a:ext cx="5029200" cy="5029200"/>
          </a:xfrm>
          <a:prstGeom prst="ellipse">
            <a:avLst/>
          </a:prstGeom>
          <a:solidFill>
            <a:srgbClr val="2E7CF6">
              <a:alpha val="45000"/>
            </a:srgbClr>
          </a:solidFill>
          <a:ln/>
        </p:spPr>
      </p:sp>
      <p:sp>
        <p:nvSpPr>
          <p:cNvPr id="4" name="Shape 2"/>
          <p:cNvSpPr/>
          <p:nvPr/>
        </p:nvSpPr>
        <p:spPr>
          <a:xfrm>
            <a:off x="10378440" y="-1783080"/>
            <a:ext cx="3566160" cy="3566160"/>
          </a:xfrm>
          <a:prstGeom prst="ellipse">
            <a:avLst/>
          </a:prstGeom>
          <a:solidFill>
            <a:srgbClr val="2E7CF6">
              <a:alpha val="22000"/>
            </a:srgbClr>
          </a:solidFill>
          <a:ln/>
        </p:spPr>
      </p:sp>
      <p:sp>
        <p:nvSpPr>
          <p:cNvPr id="5" name="Shape 3"/>
          <p:cNvSpPr/>
          <p:nvPr/>
        </p:nvSpPr>
        <p:spPr>
          <a:xfrm>
            <a:off x="11064240" y="-1097280"/>
            <a:ext cx="2194560" cy="2194560"/>
          </a:xfrm>
          <a:prstGeom prst="ellipse">
            <a:avLst/>
          </a:prstGeom>
          <a:solidFill>
            <a:srgbClr val="2E7CF6">
              <a:alpha val="60000"/>
            </a:srgbClr>
          </a:solidFill>
          <a:ln/>
        </p:spPr>
      </p:sp>
      <p:sp>
        <p:nvSpPr>
          <p:cNvPr id="6" name="Text 4"/>
          <p:cNvSpPr/>
          <p:nvPr/>
        </p:nvSpPr>
        <p:spPr>
          <a:xfrm>
            <a:off x="502920" y="1783080"/>
            <a:ext cx="9235440" cy="320040"/>
          </a:xfrm>
          <a:prstGeom prst="rect">
            <a:avLst/>
          </a:prstGeom>
          <a:noFill/>
          <a:ln/>
        </p:spPr>
        <p:txBody>
          <a:bodyPr wrap="square" lIns="0" tIns="0" rIns="0" bIns="0" rtlCol="0" anchor="ctr"/>
          <a:lstStyle/>
          <a:p>
            <a:pPr indent="0" marL="0">
              <a:buNone/>
            </a:pPr>
            <a:r>
              <a:rPr lang="en-US" sz="1200" b="1" spc="300" kern="0" dirty="0">
                <a:solidFill>
                  <a:srgbClr val="1D5FCC"/>
                </a:solidFill>
                <a:latin typeface="Arial" pitchFamily="34" charset="0"/>
                <a:ea typeface="Arial" pitchFamily="34" charset="-122"/>
                <a:cs typeface="Arial" pitchFamily="34" charset="-120"/>
              </a:rPr>
              <a:t>LIGHT COVER (DEFAULT) — STYLE: ARCS</a:t>
            </a:r>
            <a:endParaRPr lang="en-US" sz="1200" dirty="0"/>
          </a:p>
        </p:txBody>
      </p:sp>
      <p:sp>
        <p:nvSpPr>
          <p:cNvPr id="7" name="Text 5"/>
          <p:cNvSpPr/>
          <p:nvPr/>
        </p:nvSpPr>
        <p:spPr>
          <a:xfrm>
            <a:off x="475488" y="2148840"/>
            <a:ext cx="9235440" cy="1600200"/>
          </a:xfrm>
          <a:prstGeom prst="rect">
            <a:avLst/>
          </a:prstGeom>
          <a:noFill/>
          <a:ln/>
        </p:spPr>
        <p:txBody>
          <a:bodyPr wrap="square" lIns="0" tIns="0" rIns="0" bIns="0" rtlCol="0" anchor="t"/>
          <a:lstStyle/>
          <a:p>
            <a:pPr indent="0" marL="0">
              <a:lnSpc>
                <a:spcPct val="102000"/>
              </a:lnSpc>
              <a:buNone/>
            </a:pPr>
            <a:r>
              <a:rPr lang="en-US" sz="4000" b="1" dirty="0">
                <a:solidFill>
                  <a:srgbClr val="1A1A1A"/>
                </a:solidFill>
                <a:latin typeface="Arial" pitchFamily="34" charset="0"/>
                <a:ea typeface="Arial" pitchFamily="34" charset="-122"/>
                <a:cs typeface="Arial" pitchFamily="34" charset="-120"/>
              </a:rPr>
              <a:t>Doubling EBITDA on assets already paid for</a:t>
            </a:r>
            <a:endParaRPr lang="en-US" sz="4000" dirty="0"/>
          </a:p>
        </p:txBody>
      </p:sp>
      <p:sp>
        <p:nvSpPr>
          <p:cNvPr id="8" name="Shape 6"/>
          <p:cNvSpPr/>
          <p:nvPr/>
        </p:nvSpPr>
        <p:spPr>
          <a:xfrm>
            <a:off x="502920" y="3886200"/>
            <a:ext cx="1828800" cy="45720"/>
          </a:xfrm>
          <a:prstGeom prst="rect">
            <a:avLst/>
          </a:prstGeom>
          <a:solidFill>
            <a:srgbClr val="2E7CF6"/>
          </a:solidFill>
          <a:ln/>
        </p:spPr>
      </p:sp>
      <p:sp>
        <p:nvSpPr>
          <p:cNvPr id="9" name="Text 7"/>
          <p:cNvSpPr/>
          <p:nvPr/>
        </p:nvSpPr>
        <p:spPr>
          <a:xfrm>
            <a:off x="502920" y="4114800"/>
            <a:ext cx="8961120" cy="1005840"/>
          </a:xfrm>
          <a:prstGeom prst="rect">
            <a:avLst/>
          </a:prstGeom>
          <a:noFill/>
          <a:ln/>
        </p:spPr>
        <p:txBody>
          <a:bodyPr wrap="square" lIns="0" tIns="0" rIns="0" bIns="0" rtlCol="0" anchor="t"/>
          <a:lstStyle/>
          <a:p>
            <a:pPr indent="0" marL="0">
              <a:lnSpc>
                <a:spcPct val="125000"/>
              </a:lnSpc>
              <a:buNone/>
            </a:pPr>
            <a:r>
              <a:rPr lang="en-US" sz="1500" dirty="0">
                <a:solidFill>
                  <a:srgbClr val="595959"/>
                </a:solidFill>
                <a:latin typeface="Arial" pitchFamily="34" charset="0"/>
                <a:ea typeface="Arial" pitchFamily="34" charset="-122"/>
                <a:cs typeface="Arial" pitchFamily="34" charset="-120"/>
              </a:rPr>
              <a:t>Meridio can shift 60% of 2027-2029 capex to managed services: the installed base, not new sales, carries the next growth cycle.</a:t>
            </a:r>
            <a:endParaRPr lang="en-US" sz="1500" dirty="0"/>
          </a:p>
        </p:txBody>
      </p:sp>
      <p:sp>
        <p:nvSpPr>
          <p:cNvPr id="10" name="Shape 8"/>
          <p:cNvSpPr/>
          <p:nvPr/>
        </p:nvSpPr>
        <p:spPr>
          <a:xfrm>
            <a:off x="502920" y="5440680"/>
            <a:ext cx="11155680" cy="0"/>
          </a:xfrm>
          <a:prstGeom prst="line">
            <a:avLst/>
          </a:prstGeom>
          <a:noFill/>
          <a:ln w="12700">
            <a:solidFill>
              <a:srgbClr val="CFCFCF"/>
            </a:solidFill>
            <a:prstDash val="solid"/>
          </a:ln>
        </p:spPr>
      </p:sp>
      <p:sp>
        <p:nvSpPr>
          <p:cNvPr id="11" name="Text 9"/>
          <p:cNvSpPr/>
          <p:nvPr/>
        </p:nvSpPr>
        <p:spPr>
          <a:xfrm>
            <a:off x="502920" y="5596128"/>
            <a:ext cx="5120640" cy="274320"/>
          </a:xfrm>
          <a:prstGeom prst="rect">
            <a:avLst/>
          </a:prstGeom>
          <a:noFill/>
          <a:ln/>
        </p:spPr>
        <p:txBody>
          <a:bodyPr wrap="square" lIns="0" tIns="0" rIns="0" bIns="0" rtlCol="0" anchor="ctr"/>
          <a:lstStyle/>
          <a:p>
            <a:pPr indent="0" marL="0">
              <a:buNone/>
            </a:pPr>
            <a:r>
              <a:rPr lang="en-US" sz="1300" b="1" dirty="0">
                <a:solidFill>
                  <a:srgbClr val="1A1A1A"/>
                </a:solidFill>
                <a:latin typeface="Arial" pitchFamily="34" charset="0"/>
                <a:ea typeface="Arial" pitchFamily="34" charset="-122"/>
                <a:cs typeface="Arial" pitchFamily="34" charset="-120"/>
              </a:rPr>
              <a:t>Sprint OS Deck Builder</a:t>
            </a:r>
            <a:endParaRPr lang="en-US" sz="1300" dirty="0"/>
          </a:p>
        </p:txBody>
      </p:sp>
      <p:sp>
        <p:nvSpPr>
          <p:cNvPr id="12" name="Text 10"/>
          <p:cNvSpPr/>
          <p:nvPr/>
        </p:nvSpPr>
        <p:spPr>
          <a:xfrm>
            <a:off x="502920" y="5888736"/>
            <a:ext cx="5120640" cy="274320"/>
          </a:xfrm>
          <a:prstGeom prst="rect">
            <a:avLst/>
          </a:prstGeom>
          <a:noFill/>
          <a:ln/>
        </p:spPr>
        <p:txBody>
          <a:bodyPr wrap="square" lIns="0" tIns="0" rIns="0" bIns="0" rtlCol="0" anchor="ctr"/>
          <a:lstStyle/>
          <a:p>
            <a:pPr indent="0" marL="0">
              <a:buNone/>
            </a:pPr>
            <a:r>
              <a:rPr lang="en-US" sz="1200" dirty="0">
                <a:solidFill>
                  <a:srgbClr val="595959"/>
                </a:solidFill>
                <a:latin typeface="Arial" pitchFamily="34" charset="0"/>
                <a:ea typeface="Arial" pitchFamily="34" charset="-122"/>
                <a:cs typeface="Arial" pitchFamily="34" charset="-120"/>
              </a:rPr>
              <a:t>Internal demo</a:t>
            </a:r>
            <a:endParaRPr lang="en-US" sz="1200" dirty="0"/>
          </a:p>
        </p:txBody>
      </p:sp>
      <p:sp>
        <p:nvSpPr>
          <p:cNvPr id="13" name="Text 11"/>
          <p:cNvSpPr/>
          <p:nvPr/>
        </p:nvSpPr>
        <p:spPr>
          <a:xfrm>
            <a:off x="6035040" y="5596128"/>
            <a:ext cx="5120640" cy="274320"/>
          </a:xfrm>
          <a:prstGeom prst="rect">
            <a:avLst/>
          </a:prstGeom>
          <a:noFill/>
          <a:ln/>
        </p:spPr>
        <p:txBody>
          <a:bodyPr wrap="square" lIns="0" tIns="0" rIns="0" bIns="0" rtlCol="0" anchor="ctr"/>
          <a:lstStyle/>
          <a:p>
            <a:pPr indent="0" marL="0">
              <a:buNone/>
            </a:pPr>
            <a:r>
              <a:rPr lang="en-US" sz="1300" b="1" dirty="0">
                <a:solidFill>
                  <a:srgbClr val="1A1A1A"/>
                </a:solidFill>
                <a:latin typeface="Arial" pitchFamily="34" charset="0"/>
                <a:ea typeface="Arial" pitchFamily="34" charset="-122"/>
                <a:cs typeface="Arial" pitchFamily="34" charset="-120"/>
              </a:rPr>
              <a:t>July 2026</a:t>
            </a:r>
            <a:endParaRPr lang="en-US" sz="1300" dirty="0"/>
          </a:p>
        </p:txBody>
      </p:sp>
      <p:sp>
        <p:nvSpPr>
          <p:cNvPr id="14" name="Text 12"/>
          <p:cNvSpPr/>
          <p:nvPr/>
        </p:nvSpPr>
        <p:spPr>
          <a:xfrm>
            <a:off x="6035040" y="5888736"/>
            <a:ext cx="5120640" cy="274320"/>
          </a:xfrm>
          <a:prstGeom prst="rect">
            <a:avLst/>
          </a:prstGeom>
          <a:noFill/>
          <a:ln/>
        </p:spPr>
        <p:txBody>
          <a:bodyPr wrap="square" lIns="0" tIns="0" rIns="0" bIns="0" rtlCol="0" anchor="ctr"/>
          <a:lstStyle/>
          <a:p>
            <a:pPr indent="0" marL="0">
              <a:buNone/>
            </a:pPr>
            <a:r>
              <a:rPr lang="en-US" sz="1200" dirty="0">
                <a:solidFill>
                  <a:srgbClr val="595959"/>
                </a:solidFill>
                <a:latin typeface="Arial" pitchFamily="34" charset="0"/>
                <a:ea typeface="Arial" pitchFamily="34" charset="-122"/>
                <a:cs typeface="Arial" pitchFamily="34" charset="-120"/>
              </a:rPr>
              <a:t>Confidential</a:t>
            </a:r>
            <a:endParaRPr lang="en-US" sz="1200" dirty="0"/>
          </a:p>
        </p:txBody>
      </p:sp>
      <p:sp>
        <p:nvSpPr>
          <p:cNvPr id="15" name="Text 13"/>
          <p:cNvSpPr/>
          <p:nvPr/>
        </p:nvSpPr>
        <p:spPr>
          <a:xfrm>
            <a:off x="502920" y="6419088"/>
            <a:ext cx="1060704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 20">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FIRST 100 DAYS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first 100 days secure the acquisition, the teams and the pilot</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EXECUTION</a:t>
            </a:r>
            <a:endParaRPr lang="en-US" sz="850" dirty="0"/>
          </a:p>
        </p:txBody>
      </p:sp>
      <p:sp>
        <p:nvSpPr>
          <p:cNvPr id="6" name="Shape 4"/>
          <p:cNvSpPr/>
          <p:nvPr/>
        </p:nvSpPr>
        <p:spPr>
          <a:xfrm>
            <a:off x="502920" y="5779008"/>
            <a:ext cx="11155680" cy="548640"/>
          </a:xfrm>
          <a:prstGeom prst="rect">
            <a:avLst/>
          </a:prstGeom>
          <a:solidFill>
            <a:srgbClr val="EFF4FE"/>
          </a:solidFill>
          <a:ln w="6350">
            <a:solidFill>
              <a:srgbClr val="CFCFCF"/>
            </a:solidFill>
            <a:prstDash val="solid"/>
          </a:ln>
        </p:spPr>
      </p:sp>
      <p:sp>
        <p:nvSpPr>
          <p:cNvPr id="7" name="Shape 5"/>
          <p:cNvSpPr/>
          <p:nvPr/>
        </p:nvSpPr>
        <p:spPr>
          <a:xfrm>
            <a:off x="502920" y="5779008"/>
            <a:ext cx="73152" cy="548640"/>
          </a:xfrm>
          <a:prstGeom prst="rect">
            <a:avLst/>
          </a:prstGeom>
          <a:solidFill>
            <a:srgbClr val="2E7CF6"/>
          </a:solidFill>
          <a:ln/>
        </p:spPr>
      </p:sp>
      <p:sp>
        <p:nvSpPr>
          <p:cNvPr id="8" name="Text 6"/>
          <p:cNvSpPr/>
          <p:nvPr/>
        </p:nvSpPr>
        <p:spPr>
          <a:xfrm>
            <a:off x="713232" y="5779008"/>
            <a:ext cx="10835640" cy="548640"/>
          </a:xfrm>
          <a:prstGeom prst="rect">
            <a:avLst/>
          </a:prstGeom>
          <a:noFill/>
          <a:ln/>
        </p:spPr>
        <p:txBody>
          <a:bodyPr wrap="square" lIns="0" tIns="0" rIns="0" bIns="0" rtlCol="0" anchor="ctr"/>
          <a:lstStyle/>
          <a:p>
            <a:pPr indent="0" marL="0">
              <a:lnSpc>
                <a:spcPct val="105000"/>
              </a:lnSpc>
              <a:buNone/>
            </a:pPr>
            <a:r>
              <a:rPr lang="en-US" sz="1200" b="1" dirty="0">
                <a:solidFill>
                  <a:srgbClr val="1D5FCC"/>
                </a:solidFill>
                <a:latin typeface="Arial" pitchFamily="34" charset="0"/>
                <a:ea typeface="Arial" pitchFamily="34" charset="-122"/>
                <a:cs typeface="Arial" pitchFamily="34" charset="-120"/>
              </a:rPr>
              <a:t>Checkpoint: </a:t>
            </a:r>
            <a:pPr indent="0" marL="0">
              <a:lnSpc>
                <a:spcPct val="105000"/>
              </a:lnSpc>
              <a:buNone/>
            </a:pPr>
            <a:r>
              <a:rPr lang="en-US" sz="1200" dirty="0">
                <a:solidFill>
                  <a:srgbClr val="1A1A1A"/>
                </a:solidFill>
                <a:latin typeface="Arial" pitchFamily="34" charset="0"/>
                <a:ea typeface="Arial" pitchFamily="34" charset="-122"/>
                <a:cs typeface="Arial" pitchFamily="34" charset="-120"/>
              </a:rPr>
              <a:t>100-day exit milestone: pilot attach rate of 20% or more, otherwise review the investment case.</a:t>
            </a:r>
            <a:endParaRPr lang="en-US" sz="1200" dirty="0"/>
          </a:p>
        </p:txBody>
      </p:sp>
      <p:sp>
        <p:nvSpPr>
          <p:cNvPr id="9" name="Text 7"/>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10" name="Text 8"/>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17</a:t>
            </a:r>
            <a:endParaRPr lang="en-US" sz="850" dirty="0"/>
          </a:p>
        </p:txBody>
      </p:sp>
      <p:sp>
        <p:nvSpPr>
          <p:cNvPr id="11" name="Shape 9"/>
          <p:cNvSpPr/>
          <p:nvPr/>
        </p:nvSpPr>
        <p:spPr>
          <a:xfrm>
            <a:off x="502920" y="1737360"/>
            <a:ext cx="3584448" cy="548640"/>
          </a:xfrm>
          <a:prstGeom prst="rect">
            <a:avLst/>
          </a:prstGeom>
          <a:solidFill>
            <a:srgbClr val="2E7CF6"/>
          </a:solidFill>
          <a:ln/>
        </p:spPr>
      </p:sp>
      <p:sp>
        <p:nvSpPr>
          <p:cNvPr id="12" name="Text 10"/>
          <p:cNvSpPr/>
          <p:nvPr/>
        </p:nvSpPr>
        <p:spPr>
          <a:xfrm>
            <a:off x="630936" y="1737360"/>
            <a:ext cx="3328416" cy="548640"/>
          </a:xfrm>
          <a:prstGeom prst="rect">
            <a:avLst/>
          </a:prstGeom>
          <a:noFill/>
          <a:ln/>
        </p:spPr>
        <p:txBody>
          <a:bodyPr wrap="square" lIns="0" tIns="0" rIns="0" bIns="0" rtlCol="0" anchor="ctr"/>
          <a:lstStyle/>
          <a:p>
            <a:pPr indent="0" marL="0">
              <a:lnSpc>
                <a:spcPct val="100000"/>
              </a:lnSpc>
              <a:buNone/>
            </a:pPr>
            <a:r>
              <a:rPr lang="en-US" sz="1250" b="1" dirty="0">
                <a:solidFill>
                  <a:srgbClr val="FFFFFF"/>
                </a:solidFill>
                <a:latin typeface="Arial" pitchFamily="34" charset="0"/>
                <a:ea typeface="Arial" pitchFamily="34" charset="-122"/>
                <a:cs typeface="Arial" pitchFamily="34" charset="-120"/>
              </a:rPr>
              <a:t>Mobilize</a:t>
            </a:r>
            <a:endParaRPr lang="en-US" sz="1250" dirty="0"/>
          </a:p>
          <a:p>
            <a:pPr indent="0" marL="0">
              <a:lnSpc>
                <a:spcPct val="100000"/>
              </a:lnSpc>
              <a:buNone/>
            </a:pPr>
            <a:r>
              <a:rPr lang="en-US" sz="950" dirty="0">
                <a:solidFill>
                  <a:srgbClr val="FFFFFF"/>
                </a:solidFill>
                <a:latin typeface="Arial" pitchFamily="34" charset="0"/>
                <a:ea typeface="Arial" pitchFamily="34" charset="-122"/>
                <a:cs typeface="Arial" pitchFamily="34" charset="-120"/>
              </a:rPr>
              <a:t>Days 0-30</a:t>
            </a:r>
            <a:endParaRPr lang="en-US" sz="1250" dirty="0"/>
          </a:p>
        </p:txBody>
      </p:sp>
      <p:sp>
        <p:nvSpPr>
          <p:cNvPr id="13" name="Shape 11"/>
          <p:cNvSpPr/>
          <p:nvPr/>
        </p:nvSpPr>
        <p:spPr>
          <a:xfrm>
            <a:off x="502920" y="2414016"/>
            <a:ext cx="3584448" cy="1002792"/>
          </a:xfrm>
          <a:prstGeom prst="rect">
            <a:avLst/>
          </a:prstGeom>
          <a:solidFill>
            <a:srgbClr val="FFFFFF"/>
          </a:solidFill>
          <a:ln w="9525">
            <a:solidFill>
              <a:srgbClr val="CFCFCF"/>
            </a:solidFill>
            <a:prstDash val="solid"/>
          </a:ln>
        </p:spPr>
      </p:sp>
      <p:sp>
        <p:nvSpPr>
          <p:cNvPr id="14" name="Text 12"/>
          <p:cNvSpPr/>
          <p:nvPr/>
        </p:nvSpPr>
        <p:spPr>
          <a:xfrm>
            <a:off x="612648" y="245059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Novaserv letter of intent</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bank mandated, data room open</a:t>
            </a:r>
            <a:endParaRPr lang="en-US" sz="1100" dirty="0"/>
          </a:p>
        </p:txBody>
      </p:sp>
      <p:sp>
        <p:nvSpPr>
          <p:cNvPr id="15" name="Shape 13"/>
          <p:cNvSpPr/>
          <p:nvPr/>
        </p:nvSpPr>
        <p:spPr>
          <a:xfrm>
            <a:off x="502920" y="3526536"/>
            <a:ext cx="3584448" cy="1002792"/>
          </a:xfrm>
          <a:prstGeom prst="rect">
            <a:avLst/>
          </a:prstGeom>
          <a:solidFill>
            <a:srgbClr val="FFFFFF"/>
          </a:solidFill>
          <a:ln w="9525">
            <a:solidFill>
              <a:srgbClr val="CFCFCF"/>
            </a:solidFill>
            <a:prstDash val="solid"/>
          </a:ln>
        </p:spPr>
      </p:sp>
      <p:sp>
        <p:nvSpPr>
          <p:cNvPr id="16" name="Text 14"/>
          <p:cNvSpPr/>
          <p:nvPr/>
        </p:nvSpPr>
        <p:spPr>
          <a:xfrm>
            <a:off x="612648" y="356311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Retention plan signed</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18 senior technicians targeted</a:t>
            </a:r>
            <a:endParaRPr lang="en-US" sz="1100" dirty="0"/>
          </a:p>
        </p:txBody>
      </p:sp>
      <p:sp>
        <p:nvSpPr>
          <p:cNvPr id="17" name="Shape 15"/>
          <p:cNvSpPr/>
          <p:nvPr/>
        </p:nvSpPr>
        <p:spPr>
          <a:xfrm>
            <a:off x="502920" y="4639056"/>
            <a:ext cx="3584448" cy="1002792"/>
          </a:xfrm>
          <a:prstGeom prst="rect">
            <a:avLst/>
          </a:prstGeom>
          <a:solidFill>
            <a:srgbClr val="FFFFFF"/>
          </a:solidFill>
          <a:ln w="9525">
            <a:solidFill>
              <a:srgbClr val="CFCFCF"/>
            </a:solidFill>
            <a:prstDash val="solid"/>
          </a:ln>
        </p:spPr>
      </p:sp>
      <p:sp>
        <p:nvSpPr>
          <p:cNvPr id="18" name="Text 16"/>
          <p:cNvSpPr/>
          <p:nvPr/>
        </p:nvSpPr>
        <p:spPr>
          <a:xfrm>
            <a:off x="612648" y="467563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Program team appointed</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sponsor + PMO + 5 leads</a:t>
            </a:r>
            <a:endParaRPr lang="en-US" sz="1100" dirty="0"/>
          </a:p>
        </p:txBody>
      </p:sp>
      <p:sp>
        <p:nvSpPr>
          <p:cNvPr id="19" name="Shape 17"/>
          <p:cNvSpPr/>
          <p:nvPr/>
        </p:nvSpPr>
        <p:spPr>
          <a:xfrm>
            <a:off x="4288536" y="1737360"/>
            <a:ext cx="3584448" cy="548640"/>
          </a:xfrm>
          <a:prstGeom prst="rect">
            <a:avLst/>
          </a:prstGeom>
          <a:solidFill>
            <a:srgbClr val="4D90F7"/>
          </a:solidFill>
          <a:ln/>
        </p:spPr>
      </p:sp>
      <p:sp>
        <p:nvSpPr>
          <p:cNvPr id="20" name="Text 18"/>
          <p:cNvSpPr/>
          <p:nvPr/>
        </p:nvSpPr>
        <p:spPr>
          <a:xfrm>
            <a:off x="4416552" y="1737360"/>
            <a:ext cx="3328416" cy="548640"/>
          </a:xfrm>
          <a:prstGeom prst="rect">
            <a:avLst/>
          </a:prstGeom>
          <a:noFill/>
          <a:ln/>
        </p:spPr>
        <p:txBody>
          <a:bodyPr wrap="square" lIns="0" tIns="0" rIns="0" bIns="0" rtlCol="0" anchor="ctr"/>
          <a:lstStyle/>
          <a:p>
            <a:pPr indent="0" marL="0">
              <a:lnSpc>
                <a:spcPct val="100000"/>
              </a:lnSpc>
              <a:buNone/>
            </a:pPr>
            <a:r>
              <a:rPr lang="en-US" sz="1250" b="1" dirty="0">
                <a:solidFill>
                  <a:srgbClr val="FFFFFF"/>
                </a:solidFill>
                <a:latin typeface="Arial" pitchFamily="34" charset="0"/>
                <a:ea typeface="Arial" pitchFamily="34" charset="-122"/>
                <a:cs typeface="Arial" pitchFamily="34" charset="-120"/>
              </a:rPr>
              <a:t>Prove</a:t>
            </a:r>
            <a:endParaRPr lang="en-US" sz="1250" dirty="0"/>
          </a:p>
          <a:p>
            <a:pPr indent="0" marL="0">
              <a:lnSpc>
                <a:spcPct val="100000"/>
              </a:lnSpc>
              <a:buNone/>
            </a:pPr>
            <a:r>
              <a:rPr lang="en-US" sz="950" dirty="0">
                <a:solidFill>
                  <a:srgbClr val="FFFFFF"/>
                </a:solidFill>
                <a:latin typeface="Arial" pitchFamily="34" charset="0"/>
                <a:ea typeface="Arial" pitchFamily="34" charset="-122"/>
                <a:cs typeface="Arial" pitchFamily="34" charset="-120"/>
              </a:rPr>
              <a:t>Days 31-60</a:t>
            </a:r>
            <a:endParaRPr lang="en-US" sz="1250" dirty="0"/>
          </a:p>
        </p:txBody>
      </p:sp>
      <p:sp>
        <p:nvSpPr>
          <p:cNvPr id="21" name="Shape 19"/>
          <p:cNvSpPr/>
          <p:nvPr/>
        </p:nvSpPr>
        <p:spPr>
          <a:xfrm>
            <a:off x="4288536" y="2414016"/>
            <a:ext cx="3584448" cy="1002792"/>
          </a:xfrm>
          <a:prstGeom prst="rect">
            <a:avLst/>
          </a:prstGeom>
          <a:solidFill>
            <a:srgbClr val="FFFFFF"/>
          </a:solidFill>
          <a:ln w="9525">
            <a:solidFill>
              <a:srgbClr val="CFCFCF"/>
            </a:solidFill>
            <a:prstDash val="solid"/>
          </a:ln>
        </p:spPr>
      </p:sp>
      <p:sp>
        <p:nvSpPr>
          <p:cNvPr id="22" name="Text 20"/>
          <p:cNvSpPr/>
          <p:nvPr/>
        </p:nvSpPr>
        <p:spPr>
          <a:xfrm>
            <a:off x="4398264" y="245059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Premium offer finalized</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pricing, SLAs, contract template</a:t>
            </a:r>
            <a:endParaRPr lang="en-US" sz="1100" dirty="0"/>
          </a:p>
        </p:txBody>
      </p:sp>
      <p:sp>
        <p:nvSpPr>
          <p:cNvPr id="23" name="Shape 21"/>
          <p:cNvSpPr/>
          <p:nvPr/>
        </p:nvSpPr>
        <p:spPr>
          <a:xfrm>
            <a:off x="4288536" y="3526536"/>
            <a:ext cx="3584448" cy="1002792"/>
          </a:xfrm>
          <a:prstGeom prst="rect">
            <a:avLst/>
          </a:prstGeom>
          <a:solidFill>
            <a:srgbClr val="FFFFFF"/>
          </a:solidFill>
          <a:ln w="9525">
            <a:solidFill>
              <a:srgbClr val="CFCFCF"/>
            </a:solidFill>
            <a:prstDash val="solid"/>
          </a:ln>
        </p:spPr>
      </p:sp>
      <p:sp>
        <p:nvSpPr>
          <p:cNvPr id="24" name="Text 22"/>
          <p:cNvSpPr/>
          <p:nvPr/>
        </p:nvSpPr>
        <p:spPr>
          <a:xfrm>
            <a:off x="4398264" y="356311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North pilot contracted</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400 sites, 3 waves</a:t>
            </a:r>
            <a:endParaRPr lang="en-US" sz="1100" dirty="0"/>
          </a:p>
        </p:txBody>
      </p:sp>
      <p:sp>
        <p:nvSpPr>
          <p:cNvPr id="25" name="Shape 23"/>
          <p:cNvSpPr/>
          <p:nvPr/>
        </p:nvSpPr>
        <p:spPr>
          <a:xfrm>
            <a:off x="4288536" y="4639056"/>
            <a:ext cx="3584448" cy="1002792"/>
          </a:xfrm>
          <a:prstGeom prst="rect">
            <a:avLst/>
          </a:prstGeom>
          <a:solidFill>
            <a:srgbClr val="FFFFFF"/>
          </a:solidFill>
          <a:ln w="9525">
            <a:solidFill>
              <a:srgbClr val="CFCFCF"/>
            </a:solidFill>
            <a:prstDash val="solid"/>
          </a:ln>
        </p:spPr>
      </p:sp>
      <p:sp>
        <p:nvSpPr>
          <p:cNvPr id="26" name="Text 24"/>
          <p:cNvSpPr/>
          <p:nvPr/>
        </p:nvSpPr>
        <p:spPr>
          <a:xfrm>
            <a:off x="4398264" y="467563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Novaserv due diligence</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focus on contract retention</a:t>
            </a:r>
            <a:endParaRPr lang="en-US" sz="1100" dirty="0"/>
          </a:p>
        </p:txBody>
      </p:sp>
      <p:sp>
        <p:nvSpPr>
          <p:cNvPr id="27" name="Shape 25"/>
          <p:cNvSpPr/>
          <p:nvPr/>
        </p:nvSpPr>
        <p:spPr>
          <a:xfrm>
            <a:off x="8074152" y="1737360"/>
            <a:ext cx="3584448" cy="548640"/>
          </a:xfrm>
          <a:prstGeom prst="rect">
            <a:avLst/>
          </a:prstGeom>
          <a:solidFill>
            <a:srgbClr val="6DA3F9"/>
          </a:solidFill>
          <a:ln/>
        </p:spPr>
      </p:sp>
      <p:sp>
        <p:nvSpPr>
          <p:cNvPr id="28" name="Text 26"/>
          <p:cNvSpPr/>
          <p:nvPr/>
        </p:nvSpPr>
        <p:spPr>
          <a:xfrm>
            <a:off x="8202168" y="1737360"/>
            <a:ext cx="3328416" cy="548640"/>
          </a:xfrm>
          <a:prstGeom prst="rect">
            <a:avLst/>
          </a:prstGeom>
          <a:noFill/>
          <a:ln/>
        </p:spPr>
        <p:txBody>
          <a:bodyPr wrap="square" lIns="0" tIns="0" rIns="0" bIns="0" rtlCol="0" anchor="ctr"/>
          <a:lstStyle/>
          <a:p>
            <a:pPr indent="0" marL="0">
              <a:lnSpc>
                <a:spcPct val="100000"/>
              </a:lnSpc>
              <a:buNone/>
            </a:pPr>
            <a:r>
              <a:rPr lang="en-US" sz="1250" b="1" dirty="0">
                <a:solidFill>
                  <a:srgbClr val="FFFFFF"/>
                </a:solidFill>
                <a:latin typeface="Arial" pitchFamily="34" charset="0"/>
                <a:ea typeface="Arial" pitchFamily="34" charset="-122"/>
                <a:cs typeface="Arial" pitchFamily="34" charset="-120"/>
              </a:rPr>
              <a:t>Anchor</a:t>
            </a:r>
            <a:endParaRPr lang="en-US" sz="1250" dirty="0"/>
          </a:p>
          <a:p>
            <a:pPr indent="0" marL="0">
              <a:lnSpc>
                <a:spcPct val="100000"/>
              </a:lnSpc>
              <a:buNone/>
            </a:pPr>
            <a:r>
              <a:rPr lang="en-US" sz="950" dirty="0">
                <a:solidFill>
                  <a:srgbClr val="FFFFFF"/>
                </a:solidFill>
                <a:latin typeface="Arial" pitchFamily="34" charset="0"/>
                <a:ea typeface="Arial" pitchFamily="34" charset="-122"/>
                <a:cs typeface="Arial" pitchFamily="34" charset="-120"/>
              </a:rPr>
              <a:t>Days 61-100</a:t>
            </a:r>
            <a:endParaRPr lang="en-US" sz="1250" dirty="0"/>
          </a:p>
        </p:txBody>
      </p:sp>
      <p:sp>
        <p:nvSpPr>
          <p:cNvPr id="29" name="Shape 27"/>
          <p:cNvSpPr/>
          <p:nvPr/>
        </p:nvSpPr>
        <p:spPr>
          <a:xfrm>
            <a:off x="8074152" y="2414016"/>
            <a:ext cx="3584448" cy="1002792"/>
          </a:xfrm>
          <a:prstGeom prst="rect">
            <a:avLst/>
          </a:prstGeom>
          <a:solidFill>
            <a:srgbClr val="FFFFFF"/>
          </a:solidFill>
          <a:ln w="9525">
            <a:solidFill>
              <a:srgbClr val="CFCFCF"/>
            </a:solidFill>
            <a:prstDash val="solid"/>
          </a:ln>
        </p:spPr>
      </p:sp>
      <p:sp>
        <p:nvSpPr>
          <p:cNvPr id="30" name="Text 28"/>
          <p:cNvSpPr/>
          <p:nvPr/>
        </p:nvSpPr>
        <p:spPr>
          <a:xfrm>
            <a:off x="8183880" y="245059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Novaserv signing</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closing targeted at M5</a:t>
            </a:r>
            <a:endParaRPr lang="en-US" sz="1100" dirty="0"/>
          </a:p>
        </p:txBody>
      </p:sp>
      <p:sp>
        <p:nvSpPr>
          <p:cNvPr id="31" name="Shape 29"/>
          <p:cNvSpPr/>
          <p:nvPr/>
        </p:nvSpPr>
        <p:spPr>
          <a:xfrm>
            <a:off x="8074152" y="3526536"/>
            <a:ext cx="3584448" cy="1002792"/>
          </a:xfrm>
          <a:prstGeom prst="rect">
            <a:avLst/>
          </a:prstGeom>
          <a:solidFill>
            <a:srgbClr val="FFFFFF"/>
          </a:solidFill>
          <a:ln w="9525">
            <a:solidFill>
              <a:srgbClr val="CFCFCF"/>
            </a:solidFill>
            <a:prstDash val="solid"/>
          </a:ln>
        </p:spPr>
      </p:sp>
      <p:sp>
        <p:nvSpPr>
          <p:cNvPr id="32" name="Text 30"/>
          <p:cNvSpPr/>
          <p:nvPr/>
        </p:nvSpPr>
        <p:spPr>
          <a:xfrm>
            <a:off x="8183880" y="356311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First 100 pilot contracts</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attach rate measured</a:t>
            </a:r>
            <a:endParaRPr lang="en-US" sz="1100" dirty="0"/>
          </a:p>
        </p:txBody>
      </p:sp>
      <p:sp>
        <p:nvSpPr>
          <p:cNvPr id="33" name="Shape 31"/>
          <p:cNvSpPr/>
          <p:nvPr/>
        </p:nvSpPr>
        <p:spPr>
          <a:xfrm>
            <a:off x="8074152" y="4639056"/>
            <a:ext cx="3584448" cy="1002792"/>
          </a:xfrm>
          <a:prstGeom prst="rect">
            <a:avLst/>
          </a:prstGeom>
          <a:solidFill>
            <a:srgbClr val="FFFFFF"/>
          </a:solidFill>
          <a:ln w="9525">
            <a:solidFill>
              <a:srgbClr val="CFCFCF"/>
            </a:solidFill>
            <a:prstDash val="solid"/>
          </a:ln>
        </p:spPr>
      </p:sp>
      <p:sp>
        <p:nvSpPr>
          <p:cNvPr id="34" name="Text 32"/>
          <p:cNvSpPr/>
          <p:nvPr/>
        </p:nvSpPr>
        <p:spPr>
          <a:xfrm>
            <a:off x="8183880" y="4675632"/>
            <a:ext cx="3364992" cy="929640"/>
          </a:xfrm>
          <a:prstGeom prst="rect">
            <a:avLst/>
          </a:prstGeom>
          <a:noFill/>
          <a:ln/>
        </p:spPr>
        <p:txBody>
          <a:bodyPr wrap="square" lIns="0" tIns="0" rIns="0" bIns="0" rtlCol="0" anchor="ctr"/>
          <a:lstStyle/>
          <a:p>
            <a:pPr indent="0" marL="0">
              <a:lnSpc>
                <a:spcPct val="102000"/>
              </a:lnSpc>
              <a:buNone/>
            </a:pPr>
            <a:r>
              <a:rPr lang="en-US" sz="1100" b="1" dirty="0">
                <a:solidFill>
                  <a:srgbClr val="1A1A1A"/>
                </a:solidFill>
                <a:latin typeface="Arial" pitchFamily="34" charset="0"/>
                <a:ea typeface="Arial" pitchFamily="34" charset="-122"/>
                <a:cs typeface="Arial" pitchFamily="34" charset="-120"/>
              </a:rPr>
              <a:t>Training plan launched</a:t>
            </a:r>
            <a:endParaRPr lang="en-US" sz="1100" dirty="0"/>
          </a:p>
          <a:p>
            <a:pPr indent="0" marL="0">
              <a:lnSpc>
                <a:spcPct val="102000"/>
              </a:lnSpc>
              <a:buNone/>
            </a:pPr>
            <a:r>
              <a:rPr lang="en-US" sz="950" dirty="0">
                <a:solidFill>
                  <a:srgbClr val="595959"/>
                </a:solidFill>
                <a:latin typeface="Arial" pitchFamily="34" charset="0"/>
                <a:ea typeface="Arial" pitchFamily="34" charset="-122"/>
                <a:cs typeface="Arial" pitchFamily="34" charset="-120"/>
              </a:rPr>
              <a:t>first cohort of 40</a:t>
            </a:r>
            <a:endParaRPr lang="en-US" sz="11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name="Slide 21">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TARGET OPERATING MODEL</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target operating model is organized around installed-base data</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18</a:t>
            </a:r>
            <a:endParaRPr lang="en-US" sz="850" dirty="0"/>
          </a:p>
        </p:txBody>
      </p:sp>
      <p:sp>
        <p:nvSpPr>
          <p:cNvPr id="8" name="Shape 6"/>
          <p:cNvSpPr/>
          <p:nvPr/>
        </p:nvSpPr>
        <p:spPr>
          <a:xfrm>
            <a:off x="502920" y="1737360"/>
            <a:ext cx="3596640"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Text 7"/>
          <p:cNvSpPr/>
          <p:nvPr/>
        </p:nvSpPr>
        <p:spPr>
          <a:xfrm>
            <a:off x="630936" y="1865376"/>
            <a:ext cx="3340608" cy="237744"/>
          </a:xfrm>
          <a:prstGeom prst="rect">
            <a:avLst/>
          </a:prstGeom>
          <a:noFill/>
          <a:ln/>
        </p:spPr>
        <p:txBody>
          <a:bodyPr wrap="square" lIns="0" tIns="0" rIns="0" bIns="0" rtlCol="0" anchor="ctr"/>
          <a:lstStyle/>
          <a:p>
            <a:pPr indent="0" marL="0">
              <a:buNone/>
            </a:pPr>
            <a:r>
              <a:rPr lang="en-US" sz="1200" b="1" dirty="0">
                <a:solidFill>
                  <a:srgbClr val="1D5FCC"/>
                </a:solidFill>
                <a:latin typeface="Arial" pitchFamily="34" charset="0"/>
                <a:ea typeface="Arial" pitchFamily="34" charset="-122"/>
                <a:cs typeface="Arial" pitchFamily="34" charset="-120"/>
              </a:rPr>
              <a:t>Ambition</a:t>
            </a:r>
            <a:endParaRPr lang="en-US" sz="1200" dirty="0"/>
          </a:p>
        </p:txBody>
      </p:sp>
      <p:sp>
        <p:nvSpPr>
          <p:cNvPr id="10" name="Shape 8"/>
          <p:cNvSpPr/>
          <p:nvPr/>
        </p:nvSpPr>
        <p:spPr>
          <a:xfrm>
            <a:off x="630936" y="2139696"/>
            <a:ext cx="365760" cy="22860"/>
          </a:xfrm>
          <a:prstGeom prst="rect">
            <a:avLst/>
          </a:prstGeom>
          <a:solidFill>
            <a:srgbClr val="2E7CF6"/>
          </a:solidFill>
          <a:ln/>
        </p:spPr>
      </p:sp>
      <p:sp>
        <p:nvSpPr>
          <p:cNvPr id="11" name="Text 9"/>
          <p:cNvSpPr/>
          <p:nvPr/>
        </p:nvSpPr>
        <p:spPr>
          <a:xfrm>
            <a:off x="630936" y="22311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1A1A1A"/>
                </a:solidFill>
                <a:latin typeface="Arial" pitchFamily="34" charset="0"/>
                <a:ea typeface="Arial" pitchFamily="34" charset="-122"/>
                <a:cs typeface="Arial" pitchFamily="34" charset="-120"/>
              </a:rPr>
              <a:t>35% services mix by 2029, 34% group margin, French leader in industrial predictive maintenance.</a:t>
            </a:r>
            <a:endParaRPr lang="en-US" sz="1050" dirty="0"/>
          </a:p>
        </p:txBody>
      </p:sp>
      <p:sp>
        <p:nvSpPr>
          <p:cNvPr id="12" name="Shape 10"/>
          <p:cNvSpPr/>
          <p:nvPr/>
        </p:nvSpPr>
        <p:spPr>
          <a:xfrm>
            <a:off x="4282440" y="1737360"/>
            <a:ext cx="3596640"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3" name="Text 11"/>
          <p:cNvSpPr/>
          <p:nvPr/>
        </p:nvSpPr>
        <p:spPr>
          <a:xfrm>
            <a:off x="4410456" y="1865376"/>
            <a:ext cx="3340608" cy="237744"/>
          </a:xfrm>
          <a:prstGeom prst="rect">
            <a:avLst/>
          </a:prstGeom>
          <a:noFill/>
          <a:ln/>
        </p:spPr>
        <p:txBody>
          <a:bodyPr wrap="square" lIns="0" tIns="0" rIns="0" bIns="0" rtlCol="0" anchor="ctr"/>
          <a:lstStyle/>
          <a:p>
            <a:pPr indent="0" marL="0">
              <a:buNone/>
            </a:pPr>
            <a:r>
              <a:rPr lang="en-US" sz="1200" b="1" dirty="0">
                <a:solidFill>
                  <a:srgbClr val="1D5FCC"/>
                </a:solidFill>
                <a:latin typeface="Arial" pitchFamily="34" charset="0"/>
                <a:ea typeface="Arial" pitchFamily="34" charset="-122"/>
                <a:cs typeface="Arial" pitchFamily="34" charset="-120"/>
              </a:rPr>
              <a:t>Offer</a:t>
            </a:r>
            <a:endParaRPr lang="en-US" sz="1200" dirty="0"/>
          </a:p>
        </p:txBody>
      </p:sp>
      <p:sp>
        <p:nvSpPr>
          <p:cNvPr id="14" name="Shape 12"/>
          <p:cNvSpPr/>
          <p:nvPr/>
        </p:nvSpPr>
        <p:spPr>
          <a:xfrm>
            <a:off x="4410456" y="2139696"/>
            <a:ext cx="365760" cy="22860"/>
          </a:xfrm>
          <a:prstGeom prst="rect">
            <a:avLst/>
          </a:prstGeom>
          <a:solidFill>
            <a:srgbClr val="2E7CF6"/>
          </a:solidFill>
          <a:ln/>
        </p:spPr>
      </p:sp>
      <p:sp>
        <p:nvSpPr>
          <p:cNvPr id="15" name="Text 13"/>
          <p:cNvSpPr/>
          <p:nvPr/>
        </p:nvSpPr>
        <p:spPr>
          <a:xfrm>
            <a:off x="4410456" y="22311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1A1A1A"/>
                </a:solidFill>
                <a:latin typeface="Arial" pitchFamily="34" charset="0"/>
                <a:ea typeface="Arial" pitchFamily="34" charset="-122"/>
                <a:cs typeface="Arial" pitchFamily="34" charset="-120"/>
              </a:rPr>
              <a:t>Three tiers: standard contract, predictive premium, regulatory audit &amp; training.</a:t>
            </a:r>
            <a:endParaRPr lang="en-US" sz="1050" dirty="0"/>
          </a:p>
        </p:txBody>
      </p:sp>
      <p:sp>
        <p:nvSpPr>
          <p:cNvPr id="16" name="Shape 14"/>
          <p:cNvSpPr/>
          <p:nvPr/>
        </p:nvSpPr>
        <p:spPr>
          <a:xfrm>
            <a:off x="8061960" y="1737360"/>
            <a:ext cx="3596640"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7" name="Text 15"/>
          <p:cNvSpPr/>
          <p:nvPr/>
        </p:nvSpPr>
        <p:spPr>
          <a:xfrm>
            <a:off x="8189976" y="1865376"/>
            <a:ext cx="3340608" cy="237744"/>
          </a:xfrm>
          <a:prstGeom prst="rect">
            <a:avLst/>
          </a:prstGeom>
          <a:noFill/>
          <a:ln/>
        </p:spPr>
        <p:txBody>
          <a:bodyPr wrap="square" lIns="0" tIns="0" rIns="0" bIns="0" rtlCol="0" anchor="ctr"/>
          <a:lstStyle/>
          <a:p>
            <a:pPr indent="0" marL="0">
              <a:buNone/>
            </a:pPr>
            <a:r>
              <a:rPr lang="en-US" sz="1200" b="1" dirty="0">
                <a:solidFill>
                  <a:srgbClr val="1D5FCC"/>
                </a:solidFill>
                <a:latin typeface="Arial" pitchFamily="34" charset="0"/>
                <a:ea typeface="Arial" pitchFamily="34" charset="-122"/>
                <a:cs typeface="Arial" pitchFamily="34" charset="-120"/>
              </a:rPr>
              <a:t>Sales</a:t>
            </a:r>
            <a:endParaRPr lang="en-US" sz="1200" dirty="0"/>
          </a:p>
        </p:txBody>
      </p:sp>
      <p:sp>
        <p:nvSpPr>
          <p:cNvPr id="18" name="Shape 16"/>
          <p:cNvSpPr/>
          <p:nvPr/>
        </p:nvSpPr>
        <p:spPr>
          <a:xfrm>
            <a:off x="8189976" y="2139696"/>
            <a:ext cx="365760" cy="22860"/>
          </a:xfrm>
          <a:prstGeom prst="rect">
            <a:avLst/>
          </a:prstGeom>
          <a:solidFill>
            <a:srgbClr val="2E7CF6"/>
          </a:solidFill>
          <a:ln/>
        </p:spPr>
      </p:sp>
      <p:sp>
        <p:nvSpPr>
          <p:cNvPr id="19" name="Text 17"/>
          <p:cNvSpPr/>
          <p:nvPr/>
        </p:nvSpPr>
        <p:spPr>
          <a:xfrm>
            <a:off x="8189976" y="22311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1A1A1A"/>
                </a:solidFill>
                <a:latin typeface="Arial" pitchFamily="34" charset="0"/>
                <a:ea typeface="Arial" pitchFamily="34" charset="-122"/>
                <a:cs typeface="Arial" pitchFamily="34" charset="-120"/>
              </a:rPr>
              <a:t>Dedicated installed-base force (24 people), compensation tied to attach and renewal.</a:t>
            </a:r>
            <a:endParaRPr lang="en-US" sz="1050" dirty="0"/>
          </a:p>
        </p:txBody>
      </p:sp>
      <p:sp>
        <p:nvSpPr>
          <p:cNvPr id="20" name="Shape 18"/>
          <p:cNvSpPr/>
          <p:nvPr/>
        </p:nvSpPr>
        <p:spPr>
          <a:xfrm>
            <a:off x="502920" y="3337560"/>
            <a:ext cx="3596640"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1" name="Text 19"/>
          <p:cNvSpPr/>
          <p:nvPr/>
        </p:nvSpPr>
        <p:spPr>
          <a:xfrm>
            <a:off x="630936" y="3465576"/>
            <a:ext cx="3340608" cy="237744"/>
          </a:xfrm>
          <a:prstGeom prst="rect">
            <a:avLst/>
          </a:prstGeom>
          <a:noFill/>
          <a:ln/>
        </p:spPr>
        <p:txBody>
          <a:bodyPr wrap="square" lIns="0" tIns="0" rIns="0" bIns="0" rtlCol="0" anchor="ctr"/>
          <a:lstStyle/>
          <a:p>
            <a:pPr indent="0" marL="0">
              <a:buNone/>
            </a:pPr>
            <a:r>
              <a:rPr lang="en-US" sz="1200" b="1" dirty="0">
                <a:solidFill>
                  <a:srgbClr val="1D5FCC"/>
                </a:solidFill>
                <a:latin typeface="Arial" pitchFamily="34" charset="0"/>
                <a:ea typeface="Arial" pitchFamily="34" charset="-122"/>
                <a:cs typeface="Arial" pitchFamily="34" charset="-120"/>
              </a:rPr>
              <a:t>Operations</a:t>
            </a:r>
            <a:endParaRPr lang="en-US" sz="1200" dirty="0"/>
          </a:p>
        </p:txBody>
      </p:sp>
      <p:sp>
        <p:nvSpPr>
          <p:cNvPr id="22" name="Shape 20"/>
          <p:cNvSpPr/>
          <p:nvPr/>
        </p:nvSpPr>
        <p:spPr>
          <a:xfrm>
            <a:off x="630936" y="3739896"/>
            <a:ext cx="365760" cy="22860"/>
          </a:xfrm>
          <a:prstGeom prst="rect">
            <a:avLst/>
          </a:prstGeom>
          <a:solidFill>
            <a:srgbClr val="2E7CF6"/>
          </a:solidFill>
          <a:ln/>
        </p:spPr>
      </p:sp>
      <p:sp>
        <p:nvSpPr>
          <p:cNvPr id="23" name="Text 21"/>
          <p:cNvSpPr/>
          <p:nvPr/>
        </p:nvSpPr>
        <p:spPr>
          <a:xfrm>
            <a:off x="630936" y="38313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1A1A1A"/>
                </a:solidFill>
                <a:latin typeface="Arial" pitchFamily="34" charset="0"/>
                <a:ea typeface="Arial" pitchFamily="34" charset="-122"/>
                <a:cs typeface="Arial" pitchFamily="34" charset="-120"/>
              </a:rPr>
              <a:t>Centralized intervention planning, forward stock in 12 regional hubs.</a:t>
            </a:r>
            <a:endParaRPr lang="en-US" sz="1050" dirty="0"/>
          </a:p>
        </p:txBody>
      </p:sp>
      <p:sp>
        <p:nvSpPr>
          <p:cNvPr id="24" name="SOGRAD~346FD1~154493~90"/>
          <p:cNvSpPr/>
          <p:nvPr/>
        </p:nvSpPr>
        <p:spPr>
          <a:xfrm>
            <a:off x="4282440" y="3337560"/>
            <a:ext cx="3596640" cy="1417320"/>
          </a:xfrm>
          <a:prstGeom prst="roundRect">
            <a:avLst>
              <a:gd name="adj" fmla="val 3871"/>
            </a:avLst>
          </a:prstGeom>
          <a:gradFill rotWithShape="1">
            <a:gsLst>
              <a:gs pos="0">
                <a:srgbClr val="346FD1"/>
              </a:gs>
              <a:gs pos="100000">
                <a:srgbClr val="154493"/>
              </a:gs>
            </a:gsLst>
            <a:lin scaled="0" ang="16200000"/>
          </a:gra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5" name="Text 23"/>
          <p:cNvSpPr/>
          <p:nvPr/>
        </p:nvSpPr>
        <p:spPr>
          <a:xfrm>
            <a:off x="4410456" y="3465576"/>
            <a:ext cx="3340608" cy="237744"/>
          </a:xfrm>
          <a:prstGeom prst="rect">
            <a:avLst/>
          </a:prstGeom>
          <a:noFill/>
          <a:ln/>
        </p:spPr>
        <p:txBody>
          <a:bodyPr wrap="square" lIns="0" tIns="0" rIns="0" bIns="0" rtlCol="0" anchor="ctr"/>
          <a:lstStyle/>
          <a:p>
            <a:pPr indent="0" marL="0">
              <a:buNone/>
            </a:pPr>
            <a:r>
              <a:rPr lang="en-US" sz="1200" b="1" dirty="0">
                <a:solidFill>
                  <a:srgbClr val="FFFFFF"/>
                </a:solidFill>
                <a:latin typeface="Arial" pitchFamily="34" charset="0"/>
                <a:ea typeface="Arial" pitchFamily="34" charset="-122"/>
                <a:cs typeface="Arial" pitchFamily="34" charset="-120"/>
              </a:rPr>
              <a:t>Installed-base data</a:t>
            </a:r>
            <a:endParaRPr lang="en-US" sz="1200" dirty="0"/>
          </a:p>
        </p:txBody>
      </p:sp>
      <p:sp>
        <p:nvSpPr>
          <p:cNvPr id="26" name="Shape 24"/>
          <p:cNvSpPr/>
          <p:nvPr/>
        </p:nvSpPr>
        <p:spPr>
          <a:xfrm>
            <a:off x="4410456" y="3739896"/>
            <a:ext cx="365760" cy="22860"/>
          </a:xfrm>
          <a:prstGeom prst="rect">
            <a:avLst/>
          </a:prstGeom>
          <a:solidFill>
            <a:srgbClr val="5B9CFF"/>
          </a:solidFill>
          <a:ln/>
        </p:spPr>
      </p:sp>
      <p:sp>
        <p:nvSpPr>
          <p:cNvPr id="27" name="Text 25"/>
          <p:cNvSpPr/>
          <p:nvPr/>
        </p:nvSpPr>
        <p:spPr>
          <a:xfrm>
            <a:off x="4410456" y="38313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E2E8ED"/>
                </a:solidFill>
                <a:latin typeface="Arial" pitchFamily="34" charset="0"/>
                <a:ea typeface="Arial" pitchFamily="34" charset="-122"/>
                <a:cs typeface="Arial" pitchFamily="34" charset="-120"/>
              </a:rPr>
              <a:t>11 years of history, 6,800 connected sites: the engine of predictive maintenance and pricing.</a:t>
            </a:r>
            <a:endParaRPr lang="en-US" sz="1050" dirty="0"/>
          </a:p>
        </p:txBody>
      </p:sp>
      <p:sp>
        <p:nvSpPr>
          <p:cNvPr id="28" name="Shape 26"/>
          <p:cNvSpPr/>
          <p:nvPr/>
        </p:nvSpPr>
        <p:spPr>
          <a:xfrm>
            <a:off x="8061960" y="3337560"/>
            <a:ext cx="3596640"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9" name="Text 27"/>
          <p:cNvSpPr/>
          <p:nvPr/>
        </p:nvSpPr>
        <p:spPr>
          <a:xfrm>
            <a:off x="8189976" y="3465576"/>
            <a:ext cx="3340608" cy="237744"/>
          </a:xfrm>
          <a:prstGeom prst="rect">
            <a:avLst/>
          </a:prstGeom>
          <a:noFill/>
          <a:ln/>
        </p:spPr>
        <p:txBody>
          <a:bodyPr wrap="square" lIns="0" tIns="0" rIns="0" bIns="0" rtlCol="0" anchor="ctr"/>
          <a:lstStyle/>
          <a:p>
            <a:pPr indent="0" marL="0">
              <a:buNone/>
            </a:pPr>
            <a:r>
              <a:rPr lang="en-US" sz="1200" b="1" dirty="0">
                <a:solidFill>
                  <a:srgbClr val="1D5FCC"/>
                </a:solidFill>
                <a:latin typeface="Arial" pitchFamily="34" charset="0"/>
                <a:ea typeface="Arial" pitchFamily="34" charset="-122"/>
                <a:cs typeface="Arial" pitchFamily="34" charset="-120"/>
              </a:rPr>
              <a:t>Technology</a:t>
            </a:r>
            <a:endParaRPr lang="en-US" sz="1200" dirty="0"/>
          </a:p>
        </p:txBody>
      </p:sp>
      <p:sp>
        <p:nvSpPr>
          <p:cNvPr id="30" name="Shape 28"/>
          <p:cNvSpPr/>
          <p:nvPr/>
        </p:nvSpPr>
        <p:spPr>
          <a:xfrm>
            <a:off x="8189976" y="3739896"/>
            <a:ext cx="365760" cy="22860"/>
          </a:xfrm>
          <a:prstGeom prst="rect">
            <a:avLst/>
          </a:prstGeom>
          <a:solidFill>
            <a:srgbClr val="2E7CF6"/>
          </a:solidFill>
          <a:ln/>
        </p:spPr>
      </p:sp>
      <p:sp>
        <p:nvSpPr>
          <p:cNvPr id="31" name="Text 29"/>
          <p:cNvSpPr/>
          <p:nvPr/>
        </p:nvSpPr>
        <p:spPr>
          <a:xfrm>
            <a:off x="8189976" y="38313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1A1A1A"/>
                </a:solidFill>
                <a:latin typeface="Arial" pitchFamily="34" charset="0"/>
                <a:ea typeface="Arial" pitchFamily="34" charset="-122"/>
                <a:cs typeface="Arial" pitchFamily="34" charset="-120"/>
              </a:rPr>
              <a:t>Partner platform (JV), ERP integration in 3 waves, no heavy proprietary development.</a:t>
            </a:r>
            <a:endParaRPr lang="en-US" sz="1050" dirty="0"/>
          </a:p>
        </p:txBody>
      </p:sp>
      <p:sp>
        <p:nvSpPr>
          <p:cNvPr id="32" name="Shape 30"/>
          <p:cNvSpPr/>
          <p:nvPr/>
        </p:nvSpPr>
        <p:spPr>
          <a:xfrm>
            <a:off x="502920" y="4937760"/>
            <a:ext cx="3596640"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33" name="Text 31"/>
          <p:cNvSpPr/>
          <p:nvPr/>
        </p:nvSpPr>
        <p:spPr>
          <a:xfrm>
            <a:off x="630936" y="5065776"/>
            <a:ext cx="3340608" cy="237744"/>
          </a:xfrm>
          <a:prstGeom prst="rect">
            <a:avLst/>
          </a:prstGeom>
          <a:noFill/>
          <a:ln/>
        </p:spPr>
        <p:txBody>
          <a:bodyPr wrap="square" lIns="0" tIns="0" rIns="0" bIns="0" rtlCol="0" anchor="ctr"/>
          <a:lstStyle/>
          <a:p>
            <a:pPr indent="0" marL="0">
              <a:buNone/>
            </a:pPr>
            <a:r>
              <a:rPr lang="en-US" sz="1200" b="1" dirty="0">
                <a:solidFill>
                  <a:srgbClr val="1D5FCC"/>
                </a:solidFill>
                <a:latin typeface="Arial" pitchFamily="34" charset="0"/>
                <a:ea typeface="Arial" pitchFamily="34" charset="-122"/>
                <a:cs typeface="Arial" pitchFamily="34" charset="-120"/>
              </a:rPr>
              <a:t>Talent</a:t>
            </a:r>
            <a:endParaRPr lang="en-US" sz="1200" dirty="0"/>
          </a:p>
        </p:txBody>
      </p:sp>
      <p:sp>
        <p:nvSpPr>
          <p:cNvPr id="34" name="Shape 32"/>
          <p:cNvSpPr/>
          <p:nvPr/>
        </p:nvSpPr>
        <p:spPr>
          <a:xfrm>
            <a:off x="630936" y="5340096"/>
            <a:ext cx="365760" cy="22860"/>
          </a:xfrm>
          <a:prstGeom prst="rect">
            <a:avLst/>
          </a:prstGeom>
          <a:solidFill>
            <a:srgbClr val="2E7CF6"/>
          </a:solidFill>
          <a:ln/>
        </p:spPr>
      </p:sp>
      <p:sp>
        <p:nvSpPr>
          <p:cNvPr id="35" name="Text 33"/>
          <p:cNvSpPr/>
          <p:nvPr/>
        </p:nvSpPr>
        <p:spPr>
          <a:xfrm>
            <a:off x="630936" y="54315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1A1A1A"/>
                </a:solidFill>
                <a:latin typeface="Arial" pitchFamily="34" charset="0"/>
                <a:ea typeface="Arial" pitchFamily="34" charset="-122"/>
                <a:cs typeface="Arial" pitchFamily="34" charset="-120"/>
              </a:rPr>
              <a:t>300 technicians trained in predictive maintenance, expert track created, certification bonus.</a:t>
            </a:r>
            <a:endParaRPr lang="en-US" sz="1050" dirty="0"/>
          </a:p>
        </p:txBody>
      </p:sp>
      <p:sp>
        <p:nvSpPr>
          <p:cNvPr id="36" name="Shape 34"/>
          <p:cNvSpPr/>
          <p:nvPr/>
        </p:nvSpPr>
        <p:spPr>
          <a:xfrm>
            <a:off x="4282440" y="4937760"/>
            <a:ext cx="3596640"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37" name="Text 35"/>
          <p:cNvSpPr/>
          <p:nvPr/>
        </p:nvSpPr>
        <p:spPr>
          <a:xfrm>
            <a:off x="4410456" y="5065776"/>
            <a:ext cx="3340608" cy="237744"/>
          </a:xfrm>
          <a:prstGeom prst="rect">
            <a:avLst/>
          </a:prstGeom>
          <a:noFill/>
          <a:ln/>
        </p:spPr>
        <p:txBody>
          <a:bodyPr wrap="square" lIns="0" tIns="0" rIns="0" bIns="0" rtlCol="0" anchor="ctr"/>
          <a:lstStyle/>
          <a:p>
            <a:pPr indent="0" marL="0">
              <a:buNone/>
            </a:pPr>
            <a:r>
              <a:rPr lang="en-US" sz="1200" b="1" dirty="0">
                <a:solidFill>
                  <a:srgbClr val="1D5FCC"/>
                </a:solidFill>
                <a:latin typeface="Arial" pitchFamily="34" charset="0"/>
                <a:ea typeface="Arial" pitchFamily="34" charset="-122"/>
                <a:cs typeface="Arial" pitchFamily="34" charset="-120"/>
              </a:rPr>
              <a:t>Governance</a:t>
            </a:r>
            <a:endParaRPr lang="en-US" sz="1200" dirty="0"/>
          </a:p>
        </p:txBody>
      </p:sp>
      <p:sp>
        <p:nvSpPr>
          <p:cNvPr id="38" name="Shape 36"/>
          <p:cNvSpPr/>
          <p:nvPr/>
        </p:nvSpPr>
        <p:spPr>
          <a:xfrm>
            <a:off x="4410456" y="5340096"/>
            <a:ext cx="365760" cy="22860"/>
          </a:xfrm>
          <a:prstGeom prst="rect">
            <a:avLst/>
          </a:prstGeom>
          <a:solidFill>
            <a:srgbClr val="2E7CF6"/>
          </a:solidFill>
          <a:ln/>
        </p:spPr>
      </p:sp>
      <p:sp>
        <p:nvSpPr>
          <p:cNvPr id="39" name="Text 37"/>
          <p:cNvSpPr/>
          <p:nvPr/>
        </p:nvSpPr>
        <p:spPr>
          <a:xfrm>
            <a:off x="4410456" y="54315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1A1A1A"/>
                </a:solidFill>
                <a:latin typeface="Arial" pitchFamily="34" charset="0"/>
                <a:ea typeface="Arial" pitchFamily="34" charset="-122"/>
                <a:cs typeface="Arial" pitchFamily="34" charset="-120"/>
              </a:rPr>
              <a:t>ExCo sponsor, monthly SteerCo, quarterly value review on 5 KPIs.</a:t>
            </a:r>
            <a:endParaRPr lang="en-US" sz="1050" dirty="0"/>
          </a:p>
        </p:txBody>
      </p:sp>
      <p:sp>
        <p:nvSpPr>
          <p:cNvPr id="40" name="Shape 38"/>
          <p:cNvSpPr/>
          <p:nvPr/>
        </p:nvSpPr>
        <p:spPr>
          <a:xfrm>
            <a:off x="8061960" y="4937760"/>
            <a:ext cx="3596640"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41" name="Text 39"/>
          <p:cNvSpPr/>
          <p:nvPr/>
        </p:nvSpPr>
        <p:spPr>
          <a:xfrm>
            <a:off x="8189976" y="5065776"/>
            <a:ext cx="3340608" cy="237744"/>
          </a:xfrm>
          <a:prstGeom prst="rect">
            <a:avLst/>
          </a:prstGeom>
          <a:noFill/>
          <a:ln/>
        </p:spPr>
        <p:txBody>
          <a:bodyPr wrap="square" lIns="0" tIns="0" rIns="0" bIns="0" rtlCol="0" anchor="ctr"/>
          <a:lstStyle/>
          <a:p>
            <a:pPr indent="0" marL="0">
              <a:buNone/>
            </a:pPr>
            <a:r>
              <a:rPr lang="en-US" sz="1200" b="1" dirty="0">
                <a:solidFill>
                  <a:srgbClr val="1D5FCC"/>
                </a:solidFill>
                <a:latin typeface="Arial" pitchFamily="34" charset="0"/>
                <a:ea typeface="Arial" pitchFamily="34" charset="-122"/>
                <a:cs typeface="Arial" pitchFamily="34" charset="-120"/>
              </a:rPr>
              <a:t>Performance</a:t>
            </a:r>
            <a:endParaRPr lang="en-US" sz="1200" dirty="0"/>
          </a:p>
        </p:txBody>
      </p:sp>
      <p:sp>
        <p:nvSpPr>
          <p:cNvPr id="42" name="Shape 40"/>
          <p:cNvSpPr/>
          <p:nvPr/>
        </p:nvSpPr>
        <p:spPr>
          <a:xfrm>
            <a:off x="8189976" y="5340096"/>
            <a:ext cx="365760" cy="22860"/>
          </a:xfrm>
          <a:prstGeom prst="rect">
            <a:avLst/>
          </a:prstGeom>
          <a:solidFill>
            <a:srgbClr val="2E7CF6"/>
          </a:solidFill>
          <a:ln/>
        </p:spPr>
      </p:sp>
      <p:sp>
        <p:nvSpPr>
          <p:cNvPr id="43" name="Text 41"/>
          <p:cNvSpPr/>
          <p:nvPr/>
        </p:nvSpPr>
        <p:spPr>
          <a:xfrm>
            <a:off x="8189976" y="5431536"/>
            <a:ext cx="3340608" cy="795528"/>
          </a:xfrm>
          <a:prstGeom prst="rect">
            <a:avLst/>
          </a:prstGeom>
          <a:noFill/>
          <a:ln/>
        </p:spPr>
        <p:txBody>
          <a:bodyPr wrap="square" lIns="0" tIns="0" rIns="0" bIns="0" rtlCol="0" anchor="t"/>
          <a:lstStyle/>
          <a:p>
            <a:pPr indent="0" marL="0">
              <a:lnSpc>
                <a:spcPct val="112000"/>
              </a:lnSpc>
              <a:buNone/>
            </a:pPr>
            <a:r>
              <a:rPr lang="en-US" sz="1050" dirty="0">
                <a:solidFill>
                  <a:srgbClr val="1A1A1A"/>
                </a:solidFill>
                <a:latin typeface="Arial" pitchFamily="34" charset="0"/>
                <a:ea typeface="Arial" pitchFamily="34" charset="-122"/>
                <a:cs typeface="Arial" pitchFamily="34" charset="-120"/>
              </a:rPr>
              <a:t>Attach rate, margin per contract, base uptime, NPS, parts capture.</a:t>
            </a:r>
            <a:endParaRPr lang="en-US" sz="105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 2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TARGET CUSTOMER JOURNEY</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target journey engages the customer from installation, not after the first failure</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EXECUTION</a:t>
            </a:r>
            <a:endParaRPr lang="en-US" sz="850" dirty="0"/>
          </a:p>
        </p:txBody>
      </p:sp>
      <p:sp>
        <p:nvSpPr>
          <p:cNvPr id="6" name="Shape 4"/>
          <p:cNvSpPr/>
          <p:nvPr/>
        </p:nvSpPr>
        <p:spPr>
          <a:xfrm>
            <a:off x="502920" y="5779008"/>
            <a:ext cx="11155680" cy="548640"/>
          </a:xfrm>
          <a:prstGeom prst="rect">
            <a:avLst/>
          </a:prstGeom>
          <a:solidFill>
            <a:srgbClr val="EFF4FE"/>
          </a:solidFill>
          <a:ln w="6350">
            <a:solidFill>
              <a:srgbClr val="CFCFCF"/>
            </a:solidFill>
            <a:prstDash val="solid"/>
          </a:ln>
        </p:spPr>
      </p:sp>
      <p:sp>
        <p:nvSpPr>
          <p:cNvPr id="7" name="Shape 5"/>
          <p:cNvSpPr/>
          <p:nvPr/>
        </p:nvSpPr>
        <p:spPr>
          <a:xfrm>
            <a:off x="502920" y="5779008"/>
            <a:ext cx="73152" cy="548640"/>
          </a:xfrm>
          <a:prstGeom prst="rect">
            <a:avLst/>
          </a:prstGeom>
          <a:solidFill>
            <a:srgbClr val="2E7CF6"/>
          </a:solidFill>
          <a:ln/>
        </p:spPr>
      </p:sp>
      <p:sp>
        <p:nvSpPr>
          <p:cNvPr id="8" name="Text 6"/>
          <p:cNvSpPr/>
          <p:nvPr/>
        </p:nvSpPr>
        <p:spPr>
          <a:xfrm>
            <a:off x="713232" y="5779008"/>
            <a:ext cx="10835640" cy="548640"/>
          </a:xfrm>
          <a:prstGeom prst="rect">
            <a:avLst/>
          </a:prstGeom>
          <a:noFill/>
          <a:ln/>
        </p:spPr>
        <p:txBody>
          <a:bodyPr wrap="square" lIns="0" tIns="0" rIns="0" bIns="0" rtlCol="0" anchor="ctr"/>
          <a:lstStyle/>
          <a:p>
            <a:pPr indent="0" marL="0">
              <a:lnSpc>
                <a:spcPct val="105000"/>
              </a:lnSpc>
              <a:buNone/>
            </a:pPr>
            <a:r>
              <a:rPr lang="en-US" sz="1200" b="1" dirty="0">
                <a:solidFill>
                  <a:srgbClr val="1D5FCC"/>
                </a:solidFill>
                <a:latin typeface="Arial" pitchFamily="34" charset="0"/>
                <a:ea typeface="Arial" pitchFamily="34" charset="-122"/>
                <a:cs typeface="Arial" pitchFamily="34" charset="-120"/>
              </a:rPr>
              <a:t>Logic: </a:t>
            </a:r>
            <a:pPr indent="0" marL="0">
              <a:lnSpc>
                <a:spcPct val="105000"/>
              </a:lnSpc>
              <a:buNone/>
            </a:pPr>
            <a:r>
              <a:rPr lang="en-US" sz="1200" dirty="0">
                <a:solidFill>
                  <a:srgbClr val="1A1A1A"/>
                </a:solidFill>
                <a:latin typeface="Arial" pitchFamily="34" charset="0"/>
                <a:ea typeface="Arial" pitchFamily="34" charset="-122"/>
                <a:cs typeface="Arial" pitchFamily="34" charset="-120"/>
              </a:rPr>
              <a:t>Each step of the journey feeds the data that makes the next step more profitable.</a:t>
            </a:r>
            <a:endParaRPr lang="en-US" sz="1200" dirty="0"/>
          </a:p>
        </p:txBody>
      </p:sp>
      <p:sp>
        <p:nvSpPr>
          <p:cNvPr id="9" name="Text 7"/>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10" name="Text 8"/>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19</a:t>
            </a:r>
            <a:endParaRPr lang="en-US" sz="850" dirty="0"/>
          </a:p>
        </p:txBody>
      </p:sp>
      <p:graphicFrame>
        <p:nvGraphicFramePr>
          <p:cNvPr id="23" name="Table 0"/>
          <p:cNvGraphicFramePr>
            <a:graphicFrameLocks noGrp="1"/>
          </p:cNvGraphicFramePr>
          <p:nvPr>
            <p:extLst>
              <p:ext uri="{D42A27DB-BD31-4B8C-83A1-F6EECF244321}">
                <p14:modId xmlns:p14="http://schemas.microsoft.com/office/powerpoint/2010/main" val="1579011935"/>
              </p:ext>
            </p:extLst>
          </p:nvPr>
        </p:nvGraphicFramePr>
        <p:xfrm>
          <a:off x="502920" y="1737360"/>
          <a:ext cx="11155680" cy="914400"/>
        </p:xfrm>
        <a:graphic>
          <a:graphicData uri="http://schemas.openxmlformats.org/drawingml/2006/table">
            <a:tbl>
              <a:tblPr/>
              <a:tblGrid>
                <a:gridCol w="1784909"/>
                <a:gridCol w="2342693"/>
                <a:gridCol w="2342693"/>
                <a:gridCol w="2342693"/>
                <a:gridCol w="2342693"/>
              </a:tblGrid>
              <a:tr h="780898">
                <a:tc>
                  <a:txBody>
                    <a:bodyPr/>
                    <a:lstStyle/>
                    <a:p>
                      <a:pPr algn="l" indent="0" marL="0">
                        <a:buNone/>
                      </a:pP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c>
                  <a:txBody>
                    <a:bodyPr/>
                    <a:lstStyle/>
                    <a:p>
                      <a:pPr algn="ctr" indent="0" marL="0">
                        <a:buNone/>
                      </a:pPr>
                      <a:r>
                        <a:rPr lang="en-US" sz="1150" b="1" dirty="0">
                          <a:solidFill>
                            <a:srgbClr val="FFFFFF"/>
                          </a:solidFill>
                          <a:latin typeface="Arial" pitchFamily="34" charset="0"/>
                          <a:ea typeface="Arial" pitchFamily="34" charset="-122"/>
                          <a:cs typeface="Arial" pitchFamily="34" charset="-120"/>
                        </a:rPr>
                        <a:t>Installation</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c>
                  <a:txBody>
                    <a:bodyPr/>
                    <a:lstStyle/>
                    <a:p>
                      <a:pPr algn="ctr" indent="0" marL="0">
                        <a:buNone/>
                      </a:pPr>
                      <a:r>
                        <a:rPr lang="en-US" sz="1150" b="1" dirty="0">
                          <a:solidFill>
                            <a:srgbClr val="FFFFFF"/>
                          </a:solidFill>
                          <a:latin typeface="Arial" pitchFamily="34" charset="0"/>
                          <a:ea typeface="Arial" pitchFamily="34" charset="-122"/>
                          <a:cs typeface="Arial" pitchFamily="34" charset="-120"/>
                        </a:rPr>
                        <a:t>Commissioning</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c>
                  <a:txBody>
                    <a:bodyPr/>
                    <a:lstStyle/>
                    <a:p>
                      <a:pPr algn="ctr" indent="0" marL="0">
                        <a:buNone/>
                      </a:pPr>
                      <a:r>
                        <a:rPr lang="en-US" sz="1150" b="1" dirty="0">
                          <a:solidFill>
                            <a:srgbClr val="FFFFFF"/>
                          </a:solidFill>
                          <a:latin typeface="Arial" pitchFamily="34" charset="0"/>
                          <a:ea typeface="Arial" pitchFamily="34" charset="-122"/>
                          <a:cs typeface="Arial" pitchFamily="34" charset="-120"/>
                        </a:rPr>
                        <a:t>Operation</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c>
                  <a:txBody>
                    <a:bodyPr/>
                    <a:lstStyle/>
                    <a:p>
                      <a:pPr algn="ctr" indent="0" marL="0">
                        <a:buNone/>
                      </a:pPr>
                      <a:r>
                        <a:rPr lang="en-US" sz="1150" b="1" dirty="0">
                          <a:solidFill>
                            <a:srgbClr val="FFFFFF"/>
                          </a:solidFill>
                          <a:latin typeface="Arial" pitchFamily="34" charset="0"/>
                          <a:ea typeface="Arial" pitchFamily="34" charset="-122"/>
                          <a:cs typeface="Arial" pitchFamily="34" charset="-120"/>
                        </a:rPr>
                        <a:t>Renewal</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r>
              <a:tr h="780898">
                <a:tc>
                  <a:txBody>
                    <a:bodyPr/>
                    <a:lstStyle/>
                    <a:p>
                      <a:pPr algn="l" indent="0" marL="0">
                        <a:buNone/>
                      </a:pPr>
                      <a:r>
                        <a:rPr lang="en-US" sz="1050" b="1" dirty="0">
                          <a:solidFill>
                            <a:srgbClr val="1A1A1A"/>
                          </a:solidFill>
                          <a:latin typeface="Arial" pitchFamily="34" charset="0"/>
                          <a:ea typeface="Arial" pitchFamily="34" charset="-122"/>
                          <a:cs typeface="Arial" pitchFamily="34" charset="-120"/>
                        </a:rPr>
                        <a:t>Customer</a:t>
                      </a:r>
                      <a:endParaRPr lang="en-US" sz="10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Chooses the linked equipment + contract offer</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Activates connected monitoring with the technician</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Receives alerts and uptime reports</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Renews based on the value report</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r>
              <a:tr h="780898">
                <a:tc>
                  <a:txBody>
                    <a:bodyPr/>
                    <a:lstStyle/>
                    <a:p>
                      <a:pPr algn="l" indent="0" marL="0">
                        <a:buNone/>
                      </a:pPr>
                      <a:r>
                        <a:rPr lang="en-US" sz="1050" b="1" dirty="0">
                          <a:solidFill>
                            <a:srgbClr val="1A1A1A"/>
                          </a:solidFill>
                          <a:latin typeface="Arial" pitchFamily="34" charset="0"/>
                          <a:ea typeface="Arial" pitchFamily="34" charset="-122"/>
                          <a:cs typeface="Arial" pitchFamily="34" charset="-120"/>
                        </a:rPr>
                        <a:t>Front office</a:t>
                      </a:r>
                      <a:endParaRPr lang="en-US" sz="10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Sells the discount conditional on the 5-year contract</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Schedules the D+30 calibration visit</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Annual on-site review with quantified results</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Proposes the premium upgrade 6 months before term</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r>
              <a:tr h="780898">
                <a:tc>
                  <a:txBody>
                    <a:bodyPr/>
                    <a:lstStyle/>
                    <a:p>
                      <a:pPr algn="l" indent="0" marL="0">
                        <a:buNone/>
                      </a:pPr>
                      <a:r>
                        <a:rPr lang="en-US" sz="1050" b="1" dirty="0">
                          <a:solidFill>
                            <a:srgbClr val="1A1A1A"/>
                          </a:solidFill>
                          <a:latin typeface="Arial" pitchFamily="34" charset="0"/>
                          <a:ea typeface="Arial" pitchFamily="34" charset="-122"/>
                          <a:cs typeface="Arial" pitchFamily="34" charset="-120"/>
                        </a:rPr>
                        <a:t>Back office</a:t>
                      </a:r>
                      <a:endParaRPr lang="en-US" sz="10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Registers the site and its alert thresholds</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Connects the sensors to the platform</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Schedules the predictive interventions</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Prepares the automated value report</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r>
              <a:tr h="780898">
                <a:tc>
                  <a:txBody>
                    <a:bodyPr/>
                    <a:lstStyle/>
                    <a:p>
                      <a:pPr algn="l" indent="0" marL="0">
                        <a:buNone/>
                      </a:pPr>
                      <a:r>
                        <a:rPr lang="en-US" sz="1050" b="1" dirty="0">
                          <a:solidFill>
                            <a:srgbClr val="1A1A1A"/>
                          </a:solidFill>
                          <a:latin typeface="Arial" pitchFamily="34" charset="0"/>
                          <a:ea typeface="Arial" pitchFamily="34" charset="-122"/>
                          <a:cs typeface="Arial" pitchFamily="34" charset="-120"/>
                        </a:rPr>
                        <a:t>Data &amp; systems</a:t>
                      </a:r>
                      <a:endParaRPr lang="en-US" sz="10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Site created in the installed-base repository</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Sensor feed active, 30-day baseline</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Predictive model: 90-day alerts</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000" dirty="0">
                          <a:solidFill>
                            <a:srgbClr val="1A1A1A"/>
                          </a:solidFill>
                          <a:latin typeface="Arial" pitchFamily="34" charset="0"/>
                          <a:ea typeface="Arial" pitchFamily="34" charset="-122"/>
                          <a:cs typeface="Arial" pitchFamily="34" charset="-120"/>
                        </a:rPr>
                        <a:t>Versioned site health score</a:t>
                      </a:r>
                      <a:endParaRPr lang="en-US" sz="1000" dirty="0">
                        <a:latin typeface="Arial" charset="0"/>
                        <a:ea typeface="Arial" charset="0"/>
                        <a:cs typeface="Arial" charset="0"/>
                      </a:endParaRPr>
                    </a:p>
                  </a:txBody>
                  <a:tcPr marL="54864" marR="54864" marT="54864" marB="54864" anchor="t">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 2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PROGRAM AT A GLANCE</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One program, five moving parts, a single north-star metric</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20</a:t>
            </a:r>
            <a:endParaRPr lang="en-US" sz="850" dirty="0"/>
          </a:p>
        </p:txBody>
      </p:sp>
      <p:sp>
        <p:nvSpPr>
          <p:cNvPr id="8" name="Shape 6"/>
          <p:cNvSpPr/>
          <p:nvPr/>
        </p:nvSpPr>
        <p:spPr>
          <a:xfrm>
            <a:off x="502920" y="1737360"/>
            <a:ext cx="3956858" cy="4617720"/>
          </a:xfrm>
          <a:prstGeom prst="roundRect">
            <a:avLst>
              <a:gd name="adj" fmla="val 1387"/>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Text 7"/>
          <p:cNvSpPr/>
          <p:nvPr/>
        </p:nvSpPr>
        <p:spPr>
          <a:xfrm>
            <a:off x="704088" y="1938528"/>
            <a:ext cx="3554522" cy="548640"/>
          </a:xfrm>
          <a:prstGeom prst="rect">
            <a:avLst/>
          </a:prstGeom>
          <a:noFill/>
          <a:ln/>
        </p:spPr>
        <p:txBody>
          <a:bodyPr wrap="square" lIns="0" tIns="0" rIns="0" bIns="0" rtlCol="0" anchor="t"/>
          <a:lstStyle/>
          <a:p>
            <a:pPr indent="0" marL="0">
              <a:lnSpc>
                <a:spcPct val="105000"/>
              </a:lnSpc>
              <a:buNone/>
            </a:pPr>
            <a:r>
              <a:rPr lang="en-US" sz="1600" b="1" dirty="0">
                <a:solidFill>
                  <a:srgbClr val="1D5FCC"/>
                </a:solidFill>
                <a:latin typeface="Arial" pitchFamily="34" charset="0"/>
                <a:ea typeface="Arial" pitchFamily="34" charset="-122"/>
                <a:cs typeface="Arial" pitchFamily="34" charset="-120"/>
              </a:rPr>
              <a:t>EUR 100M of annual revenue is capturable on the existing base</a:t>
            </a:r>
            <a:endParaRPr lang="en-US" sz="1600" dirty="0"/>
          </a:p>
        </p:txBody>
      </p:sp>
      <p:sp>
        <p:nvSpPr>
          <p:cNvPr id="10" name="Text 8"/>
          <p:cNvSpPr/>
          <p:nvPr/>
        </p:nvSpPr>
        <p:spPr>
          <a:xfrm>
            <a:off x="704088" y="2578608"/>
            <a:ext cx="3554522" cy="3575304"/>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Standard contracts, predictive premium, parts and training: four pockets, all built on assets already paid for. The north-star metric is the contract attach rate: the pilot measured 26% against a 14% break-even.</a:t>
            </a:r>
            <a:endParaRPr lang="en-US" sz="1200" dirty="0"/>
          </a:p>
          <a:p>
            <a:pPr indent="0" marL="0">
              <a:lnSpc>
                <a:spcPct val="120000"/>
              </a:lnSpc>
              <a:buNone/>
            </a:pPr>
            <a:endParaRPr lang="en-US" sz="1200" dirty="0"/>
          </a:p>
          <a:p>
            <a:pPr indent="0" marL="0">
              <a:lnSpc>
                <a:spcPct val="120000"/>
              </a:lnSpc>
              <a:buNone/>
            </a:pPr>
            <a:r>
              <a:rPr lang="en-US" sz="1200" dirty="0">
                <a:solidFill>
                  <a:srgbClr val="1A1A1A"/>
                </a:solidFill>
                <a:latin typeface="Arial" pitchFamily="34" charset="0"/>
                <a:ea typeface="Arial" pitchFamily="34" charset="-122"/>
                <a:cs typeface="Arial" pitchFamily="34" charset="-120"/>
              </a:rPr>
              <a:t>Everything in this program either raises the attach rate or raises the value of an attached contract. That is why the steering pack tracks five tiles and nothing else: pilot conversion, the Novaserv integration, people readiness, platform delivery and the EBITDA trajectory.</a:t>
            </a:r>
            <a:endParaRPr lang="en-US" sz="1200" dirty="0"/>
          </a:p>
          <a:p>
            <a:pPr indent="0" marL="0">
              <a:lnSpc>
                <a:spcPct val="120000"/>
              </a:lnSpc>
              <a:buNone/>
            </a:pPr>
            <a:endParaRPr lang="en-US" sz="1200" dirty="0"/>
          </a:p>
          <a:p>
            <a:pPr indent="0" marL="0">
              <a:lnSpc>
                <a:spcPct val="120000"/>
              </a:lnSpc>
              <a:buNone/>
            </a:pPr>
            <a:r>
              <a:rPr lang="en-US" sz="1200" dirty="0">
                <a:solidFill>
                  <a:srgbClr val="1A1A1A"/>
                </a:solidFill>
                <a:latin typeface="Arial" pitchFamily="34" charset="0"/>
                <a:ea typeface="Arial" pitchFamily="34" charset="-122"/>
                <a:cs typeface="Arial" pitchFamily="34" charset="-120"/>
              </a:rPr>
              <a:t>If one tile turns red, the program slows; if two do, it stops and the case is re-underwritten.</a:t>
            </a:r>
            <a:endParaRPr lang="en-US" sz="1200" dirty="0"/>
          </a:p>
        </p:txBody>
      </p:sp>
      <p:sp>
        <p:nvSpPr>
          <p:cNvPr id="11" name="Shape 9"/>
          <p:cNvSpPr/>
          <p:nvPr/>
        </p:nvSpPr>
        <p:spPr>
          <a:xfrm>
            <a:off x="4734098" y="1737360"/>
            <a:ext cx="3370811"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2" name="Text 10"/>
          <p:cNvSpPr/>
          <p:nvPr/>
        </p:nvSpPr>
        <p:spPr>
          <a:xfrm>
            <a:off x="4862114" y="1865376"/>
            <a:ext cx="2108939" cy="256032"/>
          </a:xfrm>
          <a:prstGeom prst="rect">
            <a:avLst/>
          </a:prstGeom>
          <a:noFill/>
          <a:ln/>
        </p:spPr>
        <p:txBody>
          <a:bodyPr wrap="square" lIns="0" tIns="0" rIns="0" bIns="0" rtlCol="0" anchor="ctr"/>
          <a:lstStyle/>
          <a:p>
            <a:pPr indent="0" marL="0">
              <a:buNone/>
            </a:pPr>
            <a:r>
              <a:rPr lang="en-US" sz="1250" b="1" dirty="0">
                <a:solidFill>
                  <a:srgbClr val="1A1A1A"/>
                </a:solidFill>
                <a:latin typeface="Arial" pitchFamily="34" charset="0"/>
                <a:ea typeface="Arial" pitchFamily="34" charset="-122"/>
                <a:cs typeface="Arial" pitchFamily="34" charset="-120"/>
              </a:rPr>
              <a:t>Pilot</a:t>
            </a:r>
            <a:endParaRPr lang="en-US" sz="1250" dirty="0"/>
          </a:p>
        </p:txBody>
      </p:sp>
      <p:sp>
        <p:nvSpPr>
          <p:cNvPr id="13" name="Text 11"/>
          <p:cNvSpPr/>
          <p:nvPr/>
        </p:nvSpPr>
        <p:spPr>
          <a:xfrm>
            <a:off x="7016773" y="1828800"/>
            <a:ext cx="960120" cy="329184"/>
          </a:xfrm>
          <a:prstGeom prst="rect">
            <a:avLst/>
          </a:prstGeom>
          <a:noFill/>
          <a:ln/>
        </p:spPr>
        <p:txBody>
          <a:bodyPr wrap="square" lIns="0" tIns="0" rIns="0" bIns="0" rtlCol="0" anchor="ctr"/>
          <a:lstStyle/>
          <a:p>
            <a:pPr algn="r" indent="0" marL="0">
              <a:buNone/>
            </a:pPr>
            <a:r>
              <a:rPr lang="en-US" sz="1600" b="1" dirty="0">
                <a:solidFill>
                  <a:srgbClr val="1D5FCC"/>
                </a:solidFill>
                <a:latin typeface="Arial" pitchFamily="34" charset="0"/>
                <a:ea typeface="Arial" pitchFamily="34" charset="-122"/>
                <a:cs typeface="Arial" pitchFamily="34" charset="-120"/>
              </a:rPr>
              <a:t>26%</a:t>
            </a:r>
            <a:endParaRPr lang="en-US" sz="1600" dirty="0"/>
          </a:p>
        </p:txBody>
      </p:sp>
      <p:sp>
        <p:nvSpPr>
          <p:cNvPr id="14" name="Text 12"/>
          <p:cNvSpPr/>
          <p:nvPr/>
        </p:nvSpPr>
        <p:spPr>
          <a:xfrm>
            <a:off x="4862114" y="2194560"/>
            <a:ext cx="3114779" cy="832104"/>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412 sites equipped in the North region.</a:t>
            </a:r>
            <a:endParaRPr lang="en-US" sz="1200" dirty="0"/>
          </a:p>
        </p:txBody>
      </p:sp>
      <p:sp>
        <p:nvSpPr>
          <p:cNvPr id="15" name="Shape 13"/>
          <p:cNvSpPr/>
          <p:nvPr/>
        </p:nvSpPr>
        <p:spPr>
          <a:xfrm>
            <a:off x="8287789" y="1737360"/>
            <a:ext cx="3370811"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6" name="Text 14"/>
          <p:cNvSpPr/>
          <p:nvPr/>
        </p:nvSpPr>
        <p:spPr>
          <a:xfrm>
            <a:off x="8415805" y="1865376"/>
            <a:ext cx="2108939" cy="256032"/>
          </a:xfrm>
          <a:prstGeom prst="rect">
            <a:avLst/>
          </a:prstGeom>
          <a:noFill/>
          <a:ln/>
        </p:spPr>
        <p:txBody>
          <a:bodyPr wrap="square" lIns="0" tIns="0" rIns="0" bIns="0" rtlCol="0" anchor="ctr"/>
          <a:lstStyle/>
          <a:p>
            <a:pPr indent="0" marL="0">
              <a:buNone/>
            </a:pPr>
            <a:r>
              <a:rPr lang="en-US" sz="1250" b="1" dirty="0">
                <a:solidFill>
                  <a:srgbClr val="1A1A1A"/>
                </a:solidFill>
                <a:latin typeface="Arial" pitchFamily="34" charset="0"/>
                <a:ea typeface="Arial" pitchFamily="34" charset="-122"/>
                <a:cs typeface="Arial" pitchFamily="34" charset="-120"/>
              </a:rPr>
              <a:t>M&amp;A</a:t>
            </a:r>
            <a:endParaRPr lang="en-US" sz="1250" dirty="0"/>
          </a:p>
        </p:txBody>
      </p:sp>
      <p:sp>
        <p:nvSpPr>
          <p:cNvPr id="17" name="Text 15"/>
          <p:cNvSpPr/>
          <p:nvPr/>
        </p:nvSpPr>
        <p:spPr>
          <a:xfrm>
            <a:off x="10570464" y="1828800"/>
            <a:ext cx="960120" cy="329184"/>
          </a:xfrm>
          <a:prstGeom prst="rect">
            <a:avLst/>
          </a:prstGeom>
          <a:noFill/>
          <a:ln/>
        </p:spPr>
        <p:txBody>
          <a:bodyPr wrap="square" lIns="0" tIns="0" rIns="0" bIns="0" rtlCol="0" anchor="ctr"/>
          <a:lstStyle/>
          <a:p>
            <a:pPr algn="r" indent="0" marL="0">
              <a:buNone/>
            </a:pPr>
            <a:r>
              <a:rPr lang="en-US" sz="1600" b="1" dirty="0">
                <a:solidFill>
                  <a:srgbClr val="1D5FCC"/>
                </a:solidFill>
                <a:latin typeface="Arial" pitchFamily="34" charset="0"/>
                <a:ea typeface="Arial" pitchFamily="34" charset="-122"/>
                <a:cs typeface="Arial" pitchFamily="34" charset="-120"/>
              </a:rPr>
              <a:t>9.5x</a:t>
            </a:r>
            <a:endParaRPr lang="en-US" sz="1600" dirty="0"/>
          </a:p>
        </p:txBody>
      </p:sp>
      <p:sp>
        <p:nvSpPr>
          <p:cNvPr id="18" name="Text 16"/>
          <p:cNvSpPr/>
          <p:nvPr/>
        </p:nvSpPr>
        <p:spPr>
          <a:xfrm>
            <a:off x="8415805" y="2194560"/>
            <a:ext cx="3114779" cy="832104"/>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Novaserv: 2,100 contracts, 60 technicians.</a:t>
            </a:r>
            <a:endParaRPr lang="en-US" sz="1200" dirty="0"/>
          </a:p>
        </p:txBody>
      </p:sp>
      <p:sp>
        <p:nvSpPr>
          <p:cNvPr id="19" name="Shape 17"/>
          <p:cNvSpPr/>
          <p:nvPr/>
        </p:nvSpPr>
        <p:spPr>
          <a:xfrm>
            <a:off x="4734098" y="3337560"/>
            <a:ext cx="3370811"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0" name="Text 18"/>
          <p:cNvSpPr/>
          <p:nvPr/>
        </p:nvSpPr>
        <p:spPr>
          <a:xfrm>
            <a:off x="4862114" y="3465576"/>
            <a:ext cx="2108939" cy="256032"/>
          </a:xfrm>
          <a:prstGeom prst="rect">
            <a:avLst/>
          </a:prstGeom>
          <a:noFill/>
          <a:ln/>
        </p:spPr>
        <p:txBody>
          <a:bodyPr wrap="square" lIns="0" tIns="0" rIns="0" bIns="0" rtlCol="0" anchor="ctr"/>
          <a:lstStyle/>
          <a:p>
            <a:pPr indent="0" marL="0">
              <a:buNone/>
            </a:pPr>
            <a:r>
              <a:rPr lang="en-US" sz="1250" b="1" dirty="0">
                <a:solidFill>
                  <a:srgbClr val="1A1A1A"/>
                </a:solidFill>
                <a:latin typeface="Arial" pitchFamily="34" charset="0"/>
                <a:ea typeface="Arial" pitchFamily="34" charset="-122"/>
                <a:cs typeface="Arial" pitchFamily="34" charset="-120"/>
              </a:rPr>
              <a:t>People</a:t>
            </a:r>
            <a:endParaRPr lang="en-US" sz="1250" dirty="0"/>
          </a:p>
        </p:txBody>
      </p:sp>
      <p:sp>
        <p:nvSpPr>
          <p:cNvPr id="21" name="Text 19"/>
          <p:cNvSpPr/>
          <p:nvPr/>
        </p:nvSpPr>
        <p:spPr>
          <a:xfrm>
            <a:off x="7016773" y="3429000"/>
            <a:ext cx="960120" cy="329184"/>
          </a:xfrm>
          <a:prstGeom prst="rect">
            <a:avLst/>
          </a:prstGeom>
          <a:noFill/>
          <a:ln/>
        </p:spPr>
        <p:txBody>
          <a:bodyPr wrap="square" lIns="0" tIns="0" rIns="0" bIns="0" rtlCol="0" anchor="ctr"/>
          <a:lstStyle/>
          <a:p>
            <a:pPr algn="r" indent="0" marL="0">
              <a:buNone/>
            </a:pPr>
            <a:r>
              <a:rPr lang="en-US" sz="1600" b="1" dirty="0">
                <a:solidFill>
                  <a:srgbClr val="1D5FCC"/>
                </a:solidFill>
                <a:latin typeface="Arial" pitchFamily="34" charset="0"/>
                <a:ea typeface="Arial" pitchFamily="34" charset="-122"/>
                <a:cs typeface="Arial" pitchFamily="34" charset="-120"/>
              </a:rPr>
              <a:t>300</a:t>
            </a:r>
            <a:endParaRPr lang="en-US" sz="1600" dirty="0"/>
          </a:p>
        </p:txBody>
      </p:sp>
      <p:sp>
        <p:nvSpPr>
          <p:cNvPr id="22" name="Text 20"/>
          <p:cNvSpPr/>
          <p:nvPr/>
        </p:nvSpPr>
        <p:spPr>
          <a:xfrm>
            <a:off x="4862114" y="3794760"/>
            <a:ext cx="3114779" cy="832104"/>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Predictive-maintenance training track.</a:t>
            </a:r>
            <a:endParaRPr lang="en-US" sz="1200" dirty="0"/>
          </a:p>
        </p:txBody>
      </p:sp>
      <p:sp>
        <p:nvSpPr>
          <p:cNvPr id="23" name="Shape 21"/>
          <p:cNvSpPr/>
          <p:nvPr/>
        </p:nvSpPr>
        <p:spPr>
          <a:xfrm>
            <a:off x="8287789" y="3337560"/>
            <a:ext cx="3370811"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4" name="Text 22"/>
          <p:cNvSpPr/>
          <p:nvPr/>
        </p:nvSpPr>
        <p:spPr>
          <a:xfrm>
            <a:off x="8415805" y="3465576"/>
            <a:ext cx="2108939" cy="256032"/>
          </a:xfrm>
          <a:prstGeom prst="rect">
            <a:avLst/>
          </a:prstGeom>
          <a:noFill/>
          <a:ln/>
        </p:spPr>
        <p:txBody>
          <a:bodyPr wrap="square" lIns="0" tIns="0" rIns="0" bIns="0" rtlCol="0" anchor="ctr"/>
          <a:lstStyle/>
          <a:p>
            <a:pPr indent="0" marL="0">
              <a:buNone/>
            </a:pPr>
            <a:r>
              <a:rPr lang="en-US" sz="1250" b="1" dirty="0">
                <a:solidFill>
                  <a:srgbClr val="1A1A1A"/>
                </a:solidFill>
                <a:latin typeface="Arial" pitchFamily="34" charset="0"/>
                <a:ea typeface="Arial" pitchFamily="34" charset="-122"/>
                <a:cs typeface="Arial" pitchFamily="34" charset="-120"/>
              </a:rPr>
              <a:t>Platform</a:t>
            </a:r>
            <a:endParaRPr lang="en-US" sz="1250" dirty="0"/>
          </a:p>
        </p:txBody>
      </p:sp>
      <p:sp>
        <p:nvSpPr>
          <p:cNvPr id="25" name="Text 23"/>
          <p:cNvSpPr/>
          <p:nvPr/>
        </p:nvSpPr>
        <p:spPr>
          <a:xfrm>
            <a:off x="10570464" y="3429000"/>
            <a:ext cx="960120" cy="329184"/>
          </a:xfrm>
          <a:prstGeom prst="rect">
            <a:avLst/>
          </a:prstGeom>
          <a:noFill/>
          <a:ln/>
        </p:spPr>
        <p:txBody>
          <a:bodyPr wrap="square" lIns="0" tIns="0" rIns="0" bIns="0" rtlCol="0" anchor="ctr"/>
          <a:lstStyle/>
          <a:p>
            <a:pPr algn="r" indent="0" marL="0">
              <a:buNone/>
            </a:pPr>
            <a:r>
              <a:rPr lang="en-US" sz="1600" b="1" dirty="0">
                <a:solidFill>
                  <a:srgbClr val="1D5FCC"/>
                </a:solidFill>
                <a:latin typeface="Arial" pitchFamily="34" charset="0"/>
                <a:ea typeface="Arial" pitchFamily="34" charset="-122"/>
                <a:cs typeface="Arial" pitchFamily="34" charset="-120"/>
              </a:rPr>
              <a:t>12 mo</a:t>
            </a:r>
            <a:endParaRPr lang="en-US" sz="1600" dirty="0"/>
          </a:p>
        </p:txBody>
      </p:sp>
      <p:sp>
        <p:nvSpPr>
          <p:cNvPr id="26" name="Text 24"/>
          <p:cNvSpPr/>
          <p:nvPr/>
        </p:nvSpPr>
        <p:spPr>
          <a:xfrm>
            <a:off x="8415805" y="3794760"/>
            <a:ext cx="3114779" cy="832104"/>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Partner JV, ERP integration in 3 waves.</a:t>
            </a:r>
            <a:endParaRPr lang="en-US" sz="1200" dirty="0"/>
          </a:p>
        </p:txBody>
      </p:sp>
      <p:sp>
        <p:nvSpPr>
          <p:cNvPr id="27" name="Shape 25"/>
          <p:cNvSpPr/>
          <p:nvPr/>
        </p:nvSpPr>
        <p:spPr>
          <a:xfrm>
            <a:off x="4734098" y="4937760"/>
            <a:ext cx="6924502" cy="1417320"/>
          </a:xfrm>
          <a:prstGeom prst="roundRect">
            <a:avLst>
              <a:gd name="adj" fmla="val 3871"/>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8" name="Text 26"/>
          <p:cNvSpPr/>
          <p:nvPr/>
        </p:nvSpPr>
        <p:spPr>
          <a:xfrm>
            <a:off x="4862114" y="5065776"/>
            <a:ext cx="5662630" cy="256032"/>
          </a:xfrm>
          <a:prstGeom prst="rect">
            <a:avLst/>
          </a:prstGeom>
          <a:noFill/>
          <a:ln/>
        </p:spPr>
        <p:txBody>
          <a:bodyPr wrap="square" lIns="0" tIns="0" rIns="0" bIns="0" rtlCol="0" anchor="ctr"/>
          <a:lstStyle/>
          <a:p>
            <a:pPr indent="0" marL="0">
              <a:buNone/>
            </a:pPr>
            <a:r>
              <a:rPr lang="en-US" sz="1250" b="1" dirty="0">
                <a:solidFill>
                  <a:srgbClr val="1A1A1A"/>
                </a:solidFill>
                <a:latin typeface="Arial" pitchFamily="34" charset="0"/>
                <a:ea typeface="Arial" pitchFamily="34" charset="-122"/>
                <a:cs typeface="Arial" pitchFamily="34" charset="-120"/>
              </a:rPr>
              <a:t>Finance</a:t>
            </a:r>
            <a:endParaRPr lang="en-US" sz="1250" dirty="0"/>
          </a:p>
        </p:txBody>
      </p:sp>
      <p:sp>
        <p:nvSpPr>
          <p:cNvPr id="29" name="Text 27"/>
          <p:cNvSpPr/>
          <p:nvPr/>
        </p:nvSpPr>
        <p:spPr>
          <a:xfrm>
            <a:off x="10570464" y="5029200"/>
            <a:ext cx="960120" cy="329184"/>
          </a:xfrm>
          <a:prstGeom prst="rect">
            <a:avLst/>
          </a:prstGeom>
          <a:noFill/>
          <a:ln/>
        </p:spPr>
        <p:txBody>
          <a:bodyPr wrap="square" lIns="0" tIns="0" rIns="0" bIns="0" rtlCol="0" anchor="ctr"/>
          <a:lstStyle/>
          <a:p>
            <a:pPr algn="r" indent="0" marL="0">
              <a:buNone/>
            </a:pPr>
            <a:r>
              <a:rPr lang="en-US" sz="1600" b="1" dirty="0">
                <a:solidFill>
                  <a:srgbClr val="1D5FCC"/>
                </a:solidFill>
                <a:latin typeface="Arial" pitchFamily="34" charset="0"/>
                <a:ea typeface="Arial" pitchFamily="34" charset="-122"/>
                <a:cs typeface="Arial" pitchFamily="34" charset="-120"/>
              </a:rPr>
              <a:t>152</a:t>
            </a:r>
            <a:endParaRPr lang="en-US" sz="1600" dirty="0"/>
          </a:p>
        </p:txBody>
      </p:sp>
      <p:sp>
        <p:nvSpPr>
          <p:cNvPr id="30" name="Text 28"/>
          <p:cNvSpPr/>
          <p:nvPr/>
        </p:nvSpPr>
        <p:spPr>
          <a:xfrm>
            <a:off x="4862114" y="5394960"/>
            <a:ext cx="6668470" cy="832104"/>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EBITDA doubles in the base case, with payback in 4.2 years and a +EUR 147M NPV at a 9% discount rate.</a:t>
            </a:r>
            <a:endParaRPr lang="en-US" sz="12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name="Slide 24">
    <p:bg>
      <p:bgPr>
        <a:solidFill>
          <a:srgbClr val="11151A"/>
        </a:solidFill>
      </p:bgPr>
    </p:bg>
    <p:spTree>
      <p:nvGrpSpPr>
        <p:cNvPr id="1" name=""/>
        <p:cNvGrpSpPr/>
        <p:nvPr/>
      </p:nvGrpSpPr>
      <p:grpSpPr>
        <a:xfrm>
          <a:off x="0" y="0"/>
          <a:ext cx="0" cy="0"/>
          <a:chOff x="0" y="0"/>
          <a:chExt cx="0" cy="0"/>
        </a:xfrm>
      </p:grpSpPr>
      <p:sp>
        <p:nvSpPr>
          <p:cNvPr id="2" name="Text 0"/>
          <p:cNvSpPr/>
          <p:nvPr/>
        </p:nvSpPr>
        <p:spPr>
          <a:xfrm>
            <a:off x="777240" y="2468880"/>
            <a:ext cx="5486400" cy="365760"/>
          </a:xfrm>
          <a:prstGeom prst="rect">
            <a:avLst/>
          </a:prstGeom>
          <a:noFill/>
          <a:ln/>
        </p:spPr>
        <p:txBody>
          <a:bodyPr wrap="square" lIns="0" tIns="0" rIns="0" bIns="0" rtlCol="0" anchor="ctr"/>
          <a:lstStyle/>
          <a:p>
            <a:pPr indent="0" marL="0">
              <a:buNone/>
            </a:pPr>
            <a:r>
              <a:rPr lang="en-US" sz="1300" b="1" spc="300" kern="0" dirty="0">
                <a:solidFill>
                  <a:srgbClr val="5B9CFF"/>
                </a:solidFill>
                <a:latin typeface="Arial" pitchFamily="34" charset="0"/>
                <a:ea typeface="Arial" pitchFamily="34" charset="-122"/>
                <a:cs typeface="Arial" pitchFamily="34" charset="-120"/>
              </a:rPr>
              <a:t>APPENDIX</a:t>
            </a:r>
            <a:endParaRPr lang="en-US" sz="1300" dirty="0"/>
          </a:p>
        </p:txBody>
      </p:sp>
      <p:sp>
        <p:nvSpPr>
          <p:cNvPr id="3" name="Text 1"/>
          <p:cNvSpPr/>
          <p:nvPr/>
        </p:nvSpPr>
        <p:spPr>
          <a:xfrm>
            <a:off x="749808" y="2880360"/>
            <a:ext cx="10607040" cy="1097280"/>
          </a:xfrm>
          <a:prstGeom prst="rect">
            <a:avLst/>
          </a:prstGeom>
          <a:noFill/>
          <a:ln/>
        </p:spPr>
        <p:txBody>
          <a:bodyPr wrap="square" lIns="0" tIns="0" rIns="0" bIns="0" rtlCol="0" anchor="ctr"/>
          <a:lstStyle/>
          <a:p>
            <a:pPr indent="0" marL="0">
              <a:lnSpc>
                <a:spcPct val="100000"/>
              </a:lnSpc>
              <a:buNone/>
            </a:pPr>
            <a:r>
              <a:rPr lang="en-US" sz="3600" b="1" dirty="0">
                <a:solidFill>
                  <a:srgbClr val="F2F4F2"/>
                </a:solidFill>
                <a:latin typeface="Arial" pitchFamily="34" charset="0"/>
                <a:ea typeface="Arial" pitchFamily="34" charset="-122"/>
                <a:cs typeface="Arial" pitchFamily="34" charset="-120"/>
              </a:rPr>
              <a:t>Exhibit gallery</a:t>
            </a:r>
            <a:endParaRPr lang="en-US" sz="3600" dirty="0"/>
          </a:p>
        </p:txBody>
      </p:sp>
      <p:sp>
        <p:nvSpPr>
          <p:cNvPr id="4" name="Shape 2"/>
          <p:cNvSpPr/>
          <p:nvPr/>
        </p:nvSpPr>
        <p:spPr>
          <a:xfrm>
            <a:off x="777240" y="4023360"/>
            <a:ext cx="1828800" cy="45720"/>
          </a:xfrm>
          <a:prstGeom prst="rect">
            <a:avLst/>
          </a:prstGeom>
          <a:solidFill>
            <a:srgbClr val="5B9CFF"/>
          </a:solidFill>
          <a:ln/>
        </p:spPr>
      </p:sp>
      <p:sp>
        <p:nvSpPr>
          <p:cNvPr id="5" name="Text 3"/>
          <p:cNvSpPr/>
          <p:nvPr/>
        </p:nvSpPr>
        <p:spPr>
          <a:xfrm>
            <a:off x="777240" y="4251960"/>
            <a:ext cx="9601200" cy="914400"/>
          </a:xfrm>
          <a:prstGeom prst="rect">
            <a:avLst/>
          </a:prstGeom>
          <a:noFill/>
          <a:ln/>
        </p:spPr>
        <p:txBody>
          <a:bodyPr wrap="square" lIns="0" tIns="0" rIns="0" bIns="0" rtlCol="0" anchor="ctr"/>
          <a:lstStyle/>
          <a:p>
            <a:pPr indent="0" marL="0">
              <a:lnSpc>
                <a:spcPct val="120000"/>
              </a:lnSpc>
              <a:buNone/>
            </a:pPr>
            <a:r>
              <a:rPr lang="en-US" sz="1500" dirty="0">
                <a:solidFill>
                  <a:srgbClr val="9AA6B2"/>
                </a:solidFill>
                <a:latin typeface="Arial" pitchFamily="34" charset="0"/>
                <a:ea typeface="Arial" pitchFamily="34" charset="-122"/>
                <a:cs typeface="Arial" pitchFamily="34" charset="-120"/>
              </a:rPr>
              <a:t>The same case, told through every exhibit family of the kit: native charts, editable exhibit primitives, dark KPI strip.</a:t>
            </a:r>
            <a:endParaRPr lang="en-US" sz="15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name="Slide 2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EXHIBITS — NATIVE CHARTS I</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Standard contracts hold the largest capturable pocket, and Meridio leads everywhere except price and digital reach</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502920" y="1499616"/>
            <a:ext cx="11155680" cy="384048"/>
          </a:xfrm>
          <a:prstGeom prst="rect">
            <a:avLst/>
          </a:prstGeom>
          <a:noFill/>
          <a:ln/>
        </p:spPr>
        <p:txBody>
          <a:bodyPr wrap="square" lIns="0" tIns="0" rIns="0" bIns="0" rtlCol="0" anchor="t"/>
          <a:lstStyle/>
          <a:p>
            <a:pPr indent="0" marL="0">
              <a:buNone/>
            </a:pPr>
            <a:r>
              <a:rPr lang="en-US" sz="1350" i="1" dirty="0">
                <a:solidFill>
                  <a:srgbClr val="595959"/>
                </a:solidFill>
                <a:latin typeface="Arial" pitchFamily="34" charset="0"/>
                <a:ea typeface="Arial" pitchFamily="34" charset="-122"/>
                <a:cs typeface="Arial" pitchFamily="34" charset="-120"/>
              </a:rPr>
              <a:t>Doughnut (share of a whole) and radar (multi-criteria profile), both native pptxgenjs charts.</a:t>
            </a:r>
            <a:endParaRPr lang="en-US" sz="1350" dirty="0"/>
          </a:p>
        </p:txBody>
      </p:sp>
      <p:sp>
        <p:nvSpPr>
          <p:cNvPr id="6" name="Text 4"/>
          <p:cNvSpPr/>
          <p:nvPr/>
        </p:nvSpPr>
        <p:spPr>
          <a:xfrm>
            <a:off x="502920" y="1993392"/>
            <a:ext cx="5440680"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Capturable revenue by pocket, EUR M/yr</a:t>
            </a:r>
            <a:endParaRPr lang="en-US" sz="1000" dirty="0"/>
          </a:p>
        </p:txBody>
      </p:sp>
      <p:graphicFrame>
        <p:nvGraphicFramePr>
          <p:cNvPr id="7" name="Chart 0" descr=""/>
          <p:cNvGraphicFramePr/>
          <p:nvPr/>
        </p:nvGraphicFramePr>
        <p:xfrm>
          <a:off x="502920" y="2331720"/>
          <a:ext cx="5166360" cy="3127248"/>
        </p:xfrm>
        <a:graphic xmlns:a="http://schemas.openxmlformats.org/drawingml/2006/main">
          <a:graphicData uri="http://schemas.openxmlformats.org/drawingml/2006/chart">
            <c:chart xmlns:c="http://schemas.openxmlformats.org/drawingml/2006/chart" r:id="rId1"/>
          </a:graphicData>
        </a:graphic>
      </p:graphicFrame>
      <p:sp>
        <p:nvSpPr>
          <p:cNvPr id="8" name="Text 5"/>
          <p:cNvSpPr/>
          <p:nvPr/>
        </p:nvSpPr>
        <p:spPr>
          <a:xfrm>
            <a:off x="6217920" y="1993392"/>
            <a:ext cx="5440680"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Capability profile vs best competitor, 0-5 scale</a:t>
            </a:r>
            <a:endParaRPr lang="en-US" sz="1000" dirty="0"/>
          </a:p>
        </p:txBody>
      </p:sp>
      <p:graphicFrame>
        <p:nvGraphicFramePr>
          <p:cNvPr id="9" name="Chart 1" descr=""/>
          <p:cNvGraphicFramePr/>
          <p:nvPr/>
        </p:nvGraphicFramePr>
        <p:xfrm>
          <a:off x="6217920" y="2331720"/>
          <a:ext cx="5257800" cy="3127248"/>
        </p:xfrm>
        <a:graphic xmlns:a="http://schemas.openxmlformats.org/drawingml/2006/main">
          <a:graphicData uri="http://schemas.openxmlformats.org/drawingml/2006/chart">
            <c:chart xmlns:c="http://schemas.openxmlformats.org/drawingml/2006/chart" r:id="rId2"/>
          </a:graphicData>
        </a:graphic>
      </p:graphicFrame>
      <p:sp>
        <p:nvSpPr>
          <p:cNvPr id="10" name="Text 6"/>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11" name="Text 7"/>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21</a:t>
            </a:r>
            <a:endParaRPr lang="en-US" sz="85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name="Slide 2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EXHIBITS — NATIVE CHARTS II</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Revenue grows moderately while the services mix does the heavy lifting, and no rival combines coverage with digital reach</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502920" y="1499616"/>
            <a:ext cx="11155680" cy="384048"/>
          </a:xfrm>
          <a:prstGeom prst="rect">
            <a:avLst/>
          </a:prstGeom>
          <a:noFill/>
          <a:ln/>
        </p:spPr>
        <p:txBody>
          <a:bodyPr wrap="square" lIns="0" tIns="0" rIns="0" bIns="0" rtlCol="0" anchor="t"/>
          <a:lstStyle/>
          <a:p>
            <a:pPr indent="0" marL="0">
              <a:buNone/>
            </a:pPr>
            <a:r>
              <a:rPr lang="en-US" sz="1350" i="1" dirty="0">
                <a:solidFill>
                  <a:srgbClr val="595959"/>
                </a:solidFill>
                <a:latin typeface="Arial" pitchFamily="34" charset="0"/>
                <a:ea typeface="Arial" pitchFamily="34" charset="-122"/>
                <a:cs typeface="Arial" pitchFamily="34" charset="-120"/>
              </a:rPr>
              <a:t>Combo chart (two magnitudes, secondary axis) and positioning map (named quadrants, named points).</a:t>
            </a:r>
            <a:endParaRPr lang="en-US" sz="1350" dirty="0"/>
          </a:p>
        </p:txBody>
      </p:sp>
      <p:sp>
        <p:nvSpPr>
          <p:cNvPr id="6" name="Text 4"/>
          <p:cNvSpPr/>
          <p:nvPr/>
        </p:nvSpPr>
        <p:spPr>
          <a:xfrm>
            <a:off x="502920" y="1993392"/>
            <a:ext cx="5820262"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Revenue (EUR M, bars) and services mix (%, line), 2025-2029E</a:t>
            </a:r>
            <a:endParaRPr lang="en-US" sz="1000" dirty="0"/>
          </a:p>
        </p:txBody>
      </p:sp>
      <p:graphicFrame>
        <p:nvGraphicFramePr>
          <p:cNvPr id="7" name="Chart 0" descr=""/>
          <p:cNvGraphicFramePr/>
          <p:nvPr/>
        </p:nvGraphicFramePr>
        <p:xfrm>
          <a:off x="502920" y="2331720"/>
          <a:ext cx="5591662" cy="3127248"/>
        </p:xfrm>
        <a:graphic xmlns:a="http://schemas.openxmlformats.org/drawingml/2006/main">
          <a:graphicData uri="http://schemas.openxmlformats.org/drawingml/2006/chart">
            <c:chart xmlns:c="http://schemas.openxmlformats.org/drawingml/2006/chart" r:id="rId1"/>
          </a:graphicData>
        </a:graphic>
      </p:graphicFrame>
      <p:sp>
        <p:nvSpPr>
          <p:cNvPr id="8" name="Text 5"/>
          <p:cNvSpPr/>
          <p:nvPr/>
        </p:nvSpPr>
        <p:spPr>
          <a:xfrm>
            <a:off x="6597502" y="1993392"/>
            <a:ext cx="5061098"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Competitive positioning, 2026</a:t>
            </a:r>
            <a:endParaRPr lang="en-US" sz="1000" dirty="0"/>
          </a:p>
        </p:txBody>
      </p:sp>
      <p:sp>
        <p:nvSpPr>
          <p:cNvPr id="9" name="Shape 6"/>
          <p:cNvSpPr/>
          <p:nvPr/>
        </p:nvSpPr>
        <p:spPr>
          <a:xfrm>
            <a:off x="7054702" y="2377440"/>
            <a:ext cx="4466738" cy="2624328"/>
          </a:xfrm>
          <a:prstGeom prst="rect">
            <a:avLst/>
          </a:prstGeom>
          <a:solidFill>
            <a:srgbClr val="FBFCFD"/>
          </a:solidFill>
          <a:ln w="12700">
            <a:solidFill>
              <a:srgbClr val="CFCFCF"/>
            </a:solidFill>
            <a:prstDash val="solid"/>
          </a:ln>
        </p:spPr>
      </p:sp>
      <p:sp>
        <p:nvSpPr>
          <p:cNvPr id="10" name="Shape 7"/>
          <p:cNvSpPr/>
          <p:nvPr/>
        </p:nvSpPr>
        <p:spPr>
          <a:xfrm>
            <a:off x="9288071" y="2377440"/>
            <a:ext cx="0" cy="2624328"/>
          </a:xfrm>
          <a:prstGeom prst="line">
            <a:avLst/>
          </a:prstGeom>
          <a:noFill/>
          <a:ln w="9525">
            <a:solidFill>
              <a:srgbClr val="CFCFCF"/>
            </a:solidFill>
            <a:prstDash val="dash"/>
          </a:ln>
        </p:spPr>
      </p:sp>
      <p:sp>
        <p:nvSpPr>
          <p:cNvPr id="11" name="Shape 8"/>
          <p:cNvSpPr/>
          <p:nvPr/>
        </p:nvSpPr>
        <p:spPr>
          <a:xfrm>
            <a:off x="7054702" y="3689604"/>
            <a:ext cx="4466738" cy="0"/>
          </a:xfrm>
          <a:prstGeom prst="line">
            <a:avLst/>
          </a:prstGeom>
          <a:noFill/>
          <a:ln w="9525">
            <a:solidFill>
              <a:srgbClr val="CFCFCF"/>
            </a:solidFill>
            <a:prstDash val="dash"/>
          </a:ln>
        </p:spPr>
      </p:sp>
      <p:sp>
        <p:nvSpPr>
          <p:cNvPr id="12" name="Text 9"/>
          <p:cNvSpPr/>
          <p:nvPr/>
        </p:nvSpPr>
        <p:spPr>
          <a:xfrm>
            <a:off x="7146142" y="2450592"/>
            <a:ext cx="2050489" cy="219456"/>
          </a:xfrm>
          <a:prstGeom prst="rect">
            <a:avLst/>
          </a:prstGeom>
          <a:noFill/>
          <a:ln/>
        </p:spPr>
        <p:txBody>
          <a:bodyPr wrap="square" lIns="0" tIns="0" rIns="0" bIns="0" rtlCol="0" anchor="ctr"/>
          <a:lstStyle/>
          <a:p>
            <a:pPr indent="0" marL="0">
              <a:buNone/>
            </a:pPr>
            <a:r>
              <a:rPr lang="en-US" sz="900" b="1" dirty="0">
                <a:solidFill>
                  <a:srgbClr val="8C8C8C"/>
                </a:solidFill>
                <a:latin typeface="Arial" pitchFamily="34" charset="0"/>
                <a:ea typeface="Arial" pitchFamily="34" charset="-122"/>
                <a:cs typeface="Arial" pitchFamily="34" charset="-120"/>
              </a:rPr>
              <a:t>Local champions</a:t>
            </a:r>
            <a:endParaRPr lang="en-US" sz="900" dirty="0"/>
          </a:p>
        </p:txBody>
      </p:sp>
      <p:sp>
        <p:nvSpPr>
          <p:cNvPr id="13" name="Text 10"/>
          <p:cNvSpPr/>
          <p:nvPr/>
        </p:nvSpPr>
        <p:spPr>
          <a:xfrm>
            <a:off x="9288071" y="2450592"/>
            <a:ext cx="2050489" cy="219456"/>
          </a:xfrm>
          <a:prstGeom prst="rect">
            <a:avLst/>
          </a:prstGeom>
          <a:noFill/>
          <a:ln/>
        </p:spPr>
        <p:txBody>
          <a:bodyPr wrap="square" lIns="0" tIns="0" rIns="0" bIns="0" rtlCol="0" anchor="ctr"/>
          <a:lstStyle/>
          <a:p>
            <a:pPr indent="0" marL="0">
              <a:buNone/>
            </a:pPr>
            <a:r>
              <a:rPr lang="en-US" sz="900" b="1" dirty="0">
                <a:solidFill>
                  <a:srgbClr val="8C8C8C"/>
                </a:solidFill>
                <a:latin typeface="Arial" pitchFamily="34" charset="0"/>
                <a:ea typeface="Arial" pitchFamily="34" charset="-122"/>
                <a:cs typeface="Arial" pitchFamily="34" charset="-120"/>
              </a:rPr>
              <a:t>Winners</a:t>
            </a:r>
            <a:endParaRPr lang="en-US" sz="900" dirty="0"/>
          </a:p>
        </p:txBody>
      </p:sp>
      <p:sp>
        <p:nvSpPr>
          <p:cNvPr id="14" name="Text 11"/>
          <p:cNvSpPr/>
          <p:nvPr/>
        </p:nvSpPr>
        <p:spPr>
          <a:xfrm>
            <a:off x="7146142" y="4709160"/>
            <a:ext cx="2050489" cy="219456"/>
          </a:xfrm>
          <a:prstGeom prst="rect">
            <a:avLst/>
          </a:prstGeom>
          <a:noFill/>
          <a:ln/>
        </p:spPr>
        <p:txBody>
          <a:bodyPr wrap="square" lIns="0" tIns="0" rIns="0" bIns="0" rtlCol="0" anchor="ctr"/>
          <a:lstStyle/>
          <a:p>
            <a:pPr indent="0" marL="0">
              <a:buNone/>
            </a:pPr>
            <a:r>
              <a:rPr lang="en-US" sz="900" b="1" dirty="0">
                <a:solidFill>
                  <a:srgbClr val="8C8C8C"/>
                </a:solidFill>
                <a:latin typeface="Arial" pitchFamily="34" charset="0"/>
                <a:ea typeface="Arial" pitchFamily="34" charset="-122"/>
                <a:cs typeface="Arial" pitchFamily="34" charset="-120"/>
              </a:rPr>
              <a:t>Niche players</a:t>
            </a:r>
            <a:endParaRPr lang="en-US" sz="900" dirty="0"/>
          </a:p>
        </p:txBody>
      </p:sp>
      <p:sp>
        <p:nvSpPr>
          <p:cNvPr id="15" name="Text 12"/>
          <p:cNvSpPr/>
          <p:nvPr/>
        </p:nvSpPr>
        <p:spPr>
          <a:xfrm>
            <a:off x="9288071" y="4709160"/>
            <a:ext cx="2050489" cy="219456"/>
          </a:xfrm>
          <a:prstGeom prst="rect">
            <a:avLst/>
          </a:prstGeom>
          <a:noFill/>
          <a:ln/>
        </p:spPr>
        <p:txBody>
          <a:bodyPr wrap="square" lIns="0" tIns="0" rIns="0" bIns="0" rtlCol="0" anchor="ctr"/>
          <a:lstStyle/>
          <a:p>
            <a:pPr indent="0" marL="0">
              <a:buNone/>
            </a:pPr>
            <a:r>
              <a:rPr lang="en-US" sz="900" b="1" dirty="0">
                <a:solidFill>
                  <a:srgbClr val="8C8C8C"/>
                </a:solidFill>
                <a:latin typeface="Arial" pitchFamily="34" charset="0"/>
                <a:ea typeface="Arial" pitchFamily="34" charset="-122"/>
                <a:cs typeface="Arial" pitchFamily="34" charset="-120"/>
              </a:rPr>
              <a:t>Digital attackers</a:t>
            </a:r>
            <a:endParaRPr lang="en-US" sz="900" dirty="0"/>
          </a:p>
        </p:txBody>
      </p:sp>
      <p:sp>
        <p:nvSpPr>
          <p:cNvPr id="16" name="Text 13"/>
          <p:cNvSpPr/>
          <p:nvPr/>
        </p:nvSpPr>
        <p:spPr>
          <a:xfrm>
            <a:off x="7054702" y="5056632"/>
            <a:ext cx="4466738" cy="274320"/>
          </a:xfrm>
          <a:prstGeom prst="rect">
            <a:avLst/>
          </a:prstGeom>
          <a:noFill/>
          <a:ln/>
        </p:spPr>
        <p:txBody>
          <a:bodyPr wrap="square" lIns="0" tIns="0" rIns="0" bIns="0" rtlCol="0" anchor="ctr"/>
          <a:lstStyle/>
          <a:p>
            <a:pPr algn="ctr" indent="0" marL="0">
              <a:buNone/>
            </a:pPr>
            <a:r>
              <a:rPr lang="en-US" sz="1000" i="1" dirty="0">
                <a:solidFill>
                  <a:srgbClr val="595959"/>
                </a:solidFill>
                <a:latin typeface="Arial" pitchFamily="34" charset="0"/>
                <a:ea typeface="Arial" pitchFamily="34" charset="-122"/>
                <a:cs typeface="Arial" pitchFamily="34" charset="-120"/>
              </a:rPr>
              <a:t>Digital &amp; predictive capability</a:t>
            </a:r>
            <a:endParaRPr lang="en-US" sz="1000" dirty="0"/>
          </a:p>
        </p:txBody>
      </p:sp>
      <p:sp>
        <p:nvSpPr>
          <p:cNvPr id="17" name="Text 14"/>
          <p:cNvSpPr/>
          <p:nvPr/>
        </p:nvSpPr>
        <p:spPr>
          <a:xfrm rot="16200000">
            <a:off x="5449930" y="3552444"/>
            <a:ext cx="2624328" cy="274320"/>
          </a:xfrm>
          <a:prstGeom prst="rect">
            <a:avLst/>
          </a:prstGeom>
          <a:noFill/>
          <a:ln/>
        </p:spPr>
        <p:txBody>
          <a:bodyPr wrap="square" lIns="0" tIns="0" rIns="0" bIns="0" rtlCol="0" anchor="ctr"/>
          <a:lstStyle/>
          <a:p>
            <a:pPr algn="ctr" indent="0" marL="0">
              <a:buNone/>
            </a:pPr>
            <a:r>
              <a:rPr lang="en-US" sz="1000" i="1" dirty="0">
                <a:solidFill>
                  <a:srgbClr val="595959"/>
                </a:solidFill>
                <a:latin typeface="Arial" pitchFamily="34" charset="0"/>
                <a:ea typeface="Arial" pitchFamily="34" charset="-122"/>
                <a:cs typeface="Arial" pitchFamily="34" charset="-120"/>
              </a:rPr>
              <a:t>Field coverage</a:t>
            </a:r>
            <a:endParaRPr lang="en-US" sz="1000" dirty="0"/>
          </a:p>
        </p:txBody>
      </p:sp>
      <p:sp>
        <p:nvSpPr>
          <p:cNvPr id="18" name="Shape 15"/>
          <p:cNvSpPr/>
          <p:nvPr/>
        </p:nvSpPr>
        <p:spPr>
          <a:xfrm>
            <a:off x="9643305" y="2915839"/>
            <a:ext cx="182880" cy="182880"/>
          </a:xfrm>
          <a:prstGeom prst="ellipse">
            <a:avLst/>
          </a:prstGeom>
          <a:solidFill>
            <a:srgbClr val="2E7CF6"/>
          </a:solidFill>
          <a:ln w="12700">
            <a:solidFill>
              <a:srgbClr val="1D5FCC"/>
            </a:solidFill>
            <a:prstDash val="solid"/>
          </a:ln>
        </p:spPr>
      </p:sp>
      <p:sp>
        <p:nvSpPr>
          <p:cNvPr id="19" name="Text 16"/>
          <p:cNvSpPr/>
          <p:nvPr/>
        </p:nvSpPr>
        <p:spPr>
          <a:xfrm>
            <a:off x="9862761" y="2879263"/>
            <a:ext cx="1463040" cy="219456"/>
          </a:xfrm>
          <a:prstGeom prst="rect">
            <a:avLst/>
          </a:prstGeom>
          <a:noFill/>
          <a:ln/>
        </p:spPr>
        <p:txBody>
          <a:bodyPr wrap="square" lIns="0" tIns="0" rIns="0" bIns="0" rtlCol="0" anchor="ctr"/>
          <a:lstStyle/>
          <a:p>
            <a:pPr algn="l" indent="0" marL="0">
              <a:buNone/>
            </a:pPr>
            <a:r>
              <a:rPr lang="en-US" sz="950" b="1" dirty="0">
                <a:solidFill>
                  <a:srgbClr val="1D5FCC"/>
                </a:solidFill>
                <a:latin typeface="Arial" pitchFamily="34" charset="0"/>
                <a:ea typeface="Arial" pitchFamily="34" charset="-122"/>
                <a:cs typeface="Arial" pitchFamily="34" charset="-120"/>
              </a:rPr>
              <a:t>Meridio</a:t>
            </a:r>
            <a:endParaRPr lang="en-US" sz="950" dirty="0"/>
          </a:p>
        </p:txBody>
      </p:sp>
      <p:sp>
        <p:nvSpPr>
          <p:cNvPr id="20" name="Shape 17"/>
          <p:cNvSpPr/>
          <p:nvPr/>
        </p:nvSpPr>
        <p:spPr>
          <a:xfrm>
            <a:off x="7767275" y="3283245"/>
            <a:ext cx="182880" cy="182880"/>
          </a:xfrm>
          <a:prstGeom prst="ellipse">
            <a:avLst/>
          </a:prstGeom>
          <a:solidFill>
            <a:srgbClr val="8CB7FA"/>
          </a:solidFill>
          <a:ln w="12700">
            <a:solidFill>
              <a:srgbClr val="2E7CF6"/>
            </a:solidFill>
            <a:prstDash val="solid"/>
          </a:ln>
        </p:spPr>
      </p:sp>
      <p:sp>
        <p:nvSpPr>
          <p:cNvPr id="21" name="Text 18"/>
          <p:cNvSpPr/>
          <p:nvPr/>
        </p:nvSpPr>
        <p:spPr>
          <a:xfrm>
            <a:off x="7986731" y="3246669"/>
            <a:ext cx="1463040" cy="219456"/>
          </a:xfrm>
          <a:prstGeom prst="rect">
            <a:avLst/>
          </a:prstGeom>
          <a:noFill/>
          <a:ln/>
        </p:spPr>
        <p:txBody>
          <a:bodyPr wrap="square" lIns="0" tIns="0" rIns="0" bIns="0" rtlCol="0" anchor="ctr"/>
          <a:lstStyle/>
          <a:p>
            <a:pPr algn="l" indent="0" marL="0">
              <a:buNone/>
            </a:pPr>
            <a:r>
              <a:rPr lang="en-US" sz="950" dirty="0">
                <a:solidFill>
                  <a:srgbClr val="1A1A1A"/>
                </a:solidFill>
                <a:latin typeface="Arial" pitchFamily="34" charset="0"/>
                <a:ea typeface="Arial" pitchFamily="34" charset="-122"/>
                <a:cs typeface="Arial" pitchFamily="34" charset="-120"/>
              </a:rPr>
              <a:t>Indep. networks</a:t>
            </a:r>
            <a:endParaRPr lang="en-US" sz="950" dirty="0"/>
          </a:p>
        </p:txBody>
      </p:sp>
      <p:sp>
        <p:nvSpPr>
          <p:cNvPr id="22" name="Shape 19"/>
          <p:cNvSpPr/>
          <p:nvPr/>
        </p:nvSpPr>
        <p:spPr>
          <a:xfrm>
            <a:off x="9419968" y="3913083"/>
            <a:ext cx="182880" cy="182880"/>
          </a:xfrm>
          <a:prstGeom prst="ellipse">
            <a:avLst/>
          </a:prstGeom>
          <a:solidFill>
            <a:srgbClr val="8CB7FA"/>
          </a:solidFill>
          <a:ln w="12700">
            <a:solidFill>
              <a:srgbClr val="2E7CF6"/>
            </a:solidFill>
            <a:prstDash val="solid"/>
          </a:ln>
        </p:spPr>
      </p:sp>
      <p:sp>
        <p:nvSpPr>
          <p:cNvPr id="23" name="Text 20"/>
          <p:cNvSpPr/>
          <p:nvPr/>
        </p:nvSpPr>
        <p:spPr>
          <a:xfrm>
            <a:off x="9639424" y="3876507"/>
            <a:ext cx="1463040" cy="219456"/>
          </a:xfrm>
          <a:prstGeom prst="rect">
            <a:avLst/>
          </a:prstGeom>
          <a:noFill/>
          <a:ln/>
        </p:spPr>
        <p:txBody>
          <a:bodyPr wrap="square" lIns="0" tIns="0" rIns="0" bIns="0" rtlCol="0" anchor="ctr"/>
          <a:lstStyle/>
          <a:p>
            <a:pPr algn="l" indent="0" marL="0">
              <a:buNone/>
            </a:pPr>
            <a:r>
              <a:rPr lang="en-US" sz="950" dirty="0">
                <a:solidFill>
                  <a:srgbClr val="1A1A1A"/>
                </a:solidFill>
                <a:latin typeface="Arial" pitchFamily="34" charset="0"/>
                <a:ea typeface="Arial" pitchFamily="34" charset="-122"/>
                <a:cs typeface="Arial" pitchFamily="34" charset="-120"/>
              </a:rPr>
              <a:t>Techniparc</a:t>
            </a:r>
            <a:endParaRPr lang="en-US" sz="950" dirty="0"/>
          </a:p>
        </p:txBody>
      </p:sp>
      <p:sp>
        <p:nvSpPr>
          <p:cNvPr id="24" name="Shape 21"/>
          <p:cNvSpPr/>
          <p:nvPr/>
        </p:nvSpPr>
        <p:spPr>
          <a:xfrm>
            <a:off x="10625987" y="4332976"/>
            <a:ext cx="182880" cy="182880"/>
          </a:xfrm>
          <a:prstGeom prst="ellipse">
            <a:avLst/>
          </a:prstGeom>
          <a:solidFill>
            <a:srgbClr val="8CB7FA"/>
          </a:solidFill>
          <a:ln w="12700">
            <a:solidFill>
              <a:srgbClr val="2E7CF6"/>
            </a:solidFill>
            <a:prstDash val="solid"/>
          </a:ln>
        </p:spPr>
      </p:sp>
      <p:sp>
        <p:nvSpPr>
          <p:cNvPr id="25" name="Text 22"/>
          <p:cNvSpPr/>
          <p:nvPr/>
        </p:nvSpPr>
        <p:spPr>
          <a:xfrm>
            <a:off x="9126371" y="4296400"/>
            <a:ext cx="1463040" cy="219456"/>
          </a:xfrm>
          <a:prstGeom prst="rect">
            <a:avLst/>
          </a:prstGeom>
          <a:noFill/>
          <a:ln/>
        </p:spPr>
        <p:txBody>
          <a:bodyPr wrap="square" lIns="0" tIns="0" rIns="0" bIns="0" rtlCol="0" anchor="ctr"/>
          <a:lstStyle/>
          <a:p>
            <a:pPr algn="r" indent="0" marL="0">
              <a:buNone/>
            </a:pPr>
            <a:r>
              <a:rPr lang="en-US" sz="950" dirty="0">
                <a:solidFill>
                  <a:srgbClr val="1A1A1A"/>
                </a:solidFill>
                <a:latin typeface="Arial" pitchFamily="34" charset="0"/>
                <a:ea typeface="Arial" pitchFamily="34" charset="-122"/>
                <a:cs typeface="Arial" pitchFamily="34" charset="-120"/>
              </a:rPr>
              <a:t>IoT entrants</a:t>
            </a:r>
            <a:endParaRPr lang="en-US" sz="950" dirty="0"/>
          </a:p>
        </p:txBody>
      </p:sp>
      <p:sp>
        <p:nvSpPr>
          <p:cNvPr id="26" name="Text 23"/>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27" name="Text 24"/>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22</a:t>
            </a:r>
            <a:endParaRPr lang="en-US" sz="85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name="Slide 27">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EXHIBITS — COMPARISONS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Group margin gains six points by 2029, driven by three operational shifts on the installed base</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502920" y="1499616"/>
            <a:ext cx="11155680" cy="384048"/>
          </a:xfrm>
          <a:prstGeom prst="rect">
            <a:avLst/>
          </a:prstGeom>
          <a:noFill/>
          <a:ln/>
        </p:spPr>
        <p:txBody>
          <a:bodyPr wrap="square" lIns="0" tIns="0" rIns="0" bIns="0" rtlCol="0" anchor="t"/>
          <a:lstStyle/>
          <a:p>
            <a:pPr indent="0" marL="0">
              <a:buNone/>
            </a:pPr>
            <a:r>
              <a:rPr lang="en-US" sz="1350" i="1" dirty="0">
                <a:solidFill>
                  <a:srgbClr val="595959"/>
                </a:solidFill>
                <a:latin typeface="Arial" pitchFamily="34" charset="0"/>
                <a:ea typeface="Arial" pitchFamily="34" charset="-122"/>
                <a:cs typeface="Arial" pitchFamily="34" charset="-120"/>
              </a:rPr>
              <a:t>Slope chart (two periods) and dumbbell (today vs target) — native shapes, every dot and label stays editable.</a:t>
            </a:r>
            <a:endParaRPr lang="en-US" sz="1350" dirty="0"/>
          </a:p>
        </p:txBody>
      </p:sp>
      <p:sp>
        <p:nvSpPr>
          <p:cNvPr id="6" name="Text 4"/>
          <p:cNvSpPr/>
          <p:nvPr/>
        </p:nvSpPr>
        <p:spPr>
          <a:xfrm>
            <a:off x="502920" y="1993392"/>
            <a:ext cx="5181600"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Margin by segment, %, 2025 vs 2029E</a:t>
            </a:r>
            <a:endParaRPr lang="en-US" sz="1000" dirty="0"/>
          </a:p>
        </p:txBody>
      </p:sp>
      <p:sp>
        <p:nvSpPr>
          <p:cNvPr id="7" name="Text 5"/>
          <p:cNvSpPr/>
          <p:nvPr/>
        </p:nvSpPr>
        <p:spPr>
          <a:xfrm>
            <a:off x="1188720" y="2377440"/>
            <a:ext cx="1463040" cy="274320"/>
          </a:xfrm>
          <a:prstGeom prst="rect">
            <a:avLst/>
          </a:prstGeom>
          <a:noFill/>
          <a:ln/>
        </p:spPr>
        <p:txBody>
          <a:bodyPr wrap="square" lIns="0" tIns="0" rIns="0" bIns="0" rtlCol="0" anchor="ctr"/>
          <a:lstStyle/>
          <a:p>
            <a:pPr algn="ctr" indent="0" marL="0">
              <a:buNone/>
            </a:pPr>
            <a:r>
              <a:rPr lang="en-US" sz="1300" b="1" dirty="0">
                <a:solidFill>
                  <a:srgbClr val="1A1A1A"/>
                </a:solidFill>
                <a:latin typeface="Arial" pitchFamily="34" charset="0"/>
                <a:ea typeface="Arial" pitchFamily="34" charset="-122"/>
                <a:cs typeface="Arial" pitchFamily="34" charset="-120"/>
              </a:rPr>
              <a:t>2025</a:t>
            </a:r>
            <a:endParaRPr lang="en-US" sz="1300" dirty="0"/>
          </a:p>
        </p:txBody>
      </p:sp>
      <p:sp>
        <p:nvSpPr>
          <p:cNvPr id="8" name="Text 6"/>
          <p:cNvSpPr/>
          <p:nvPr/>
        </p:nvSpPr>
        <p:spPr>
          <a:xfrm>
            <a:off x="3352800" y="2377440"/>
            <a:ext cx="1463040" cy="274320"/>
          </a:xfrm>
          <a:prstGeom prst="rect">
            <a:avLst/>
          </a:prstGeom>
          <a:noFill/>
          <a:ln/>
        </p:spPr>
        <p:txBody>
          <a:bodyPr wrap="square" lIns="0" tIns="0" rIns="0" bIns="0" rtlCol="0" anchor="ctr"/>
          <a:lstStyle/>
          <a:p>
            <a:pPr algn="ctr" indent="0" marL="0">
              <a:buNone/>
            </a:pPr>
            <a:r>
              <a:rPr lang="en-US" sz="1300" b="1" dirty="0">
                <a:solidFill>
                  <a:srgbClr val="1A1A1A"/>
                </a:solidFill>
                <a:latin typeface="Arial" pitchFamily="34" charset="0"/>
                <a:ea typeface="Arial" pitchFamily="34" charset="-122"/>
                <a:cs typeface="Arial" pitchFamily="34" charset="-120"/>
              </a:rPr>
              <a:t>2029E</a:t>
            </a:r>
            <a:endParaRPr lang="en-US" sz="1300" dirty="0"/>
          </a:p>
        </p:txBody>
      </p:sp>
      <p:sp>
        <p:nvSpPr>
          <p:cNvPr id="9" name="Shape 7"/>
          <p:cNvSpPr/>
          <p:nvPr/>
        </p:nvSpPr>
        <p:spPr>
          <a:xfrm>
            <a:off x="1920240" y="2779776"/>
            <a:ext cx="0" cy="2505456"/>
          </a:xfrm>
          <a:prstGeom prst="line">
            <a:avLst/>
          </a:prstGeom>
          <a:noFill/>
          <a:ln w="19050">
            <a:solidFill>
              <a:srgbClr val="E4E8ED"/>
            </a:solidFill>
            <a:prstDash val="solid"/>
          </a:ln>
        </p:spPr>
      </p:sp>
      <p:sp>
        <p:nvSpPr>
          <p:cNvPr id="10" name="Shape 8"/>
          <p:cNvSpPr/>
          <p:nvPr/>
        </p:nvSpPr>
        <p:spPr>
          <a:xfrm>
            <a:off x="4084320" y="2779776"/>
            <a:ext cx="0" cy="2505456"/>
          </a:xfrm>
          <a:prstGeom prst="line">
            <a:avLst/>
          </a:prstGeom>
          <a:noFill/>
          <a:ln w="19050">
            <a:solidFill>
              <a:srgbClr val="E4E8ED"/>
            </a:solidFill>
            <a:prstDash val="solid"/>
          </a:ln>
        </p:spPr>
      </p:sp>
      <p:sp>
        <p:nvSpPr>
          <p:cNvPr id="11" name="Shape 9"/>
          <p:cNvSpPr/>
          <p:nvPr/>
        </p:nvSpPr>
        <p:spPr>
          <a:xfrm flipV="1">
            <a:off x="1920240" y="2834640"/>
            <a:ext cx="2164080" cy="165223"/>
          </a:xfrm>
          <a:prstGeom prst="line">
            <a:avLst/>
          </a:prstGeom>
          <a:noFill/>
          <a:ln w="22225">
            <a:solidFill>
              <a:srgbClr val="C2CAD3"/>
            </a:solidFill>
            <a:prstDash val="solid"/>
          </a:ln>
        </p:spPr>
      </p:sp>
      <p:sp>
        <p:nvSpPr>
          <p:cNvPr id="12" name="Shape 10"/>
          <p:cNvSpPr/>
          <p:nvPr/>
        </p:nvSpPr>
        <p:spPr>
          <a:xfrm>
            <a:off x="1874520" y="2954143"/>
            <a:ext cx="91440" cy="91440"/>
          </a:xfrm>
          <a:prstGeom prst="ellipse">
            <a:avLst/>
          </a:prstGeom>
          <a:solidFill>
            <a:srgbClr val="C2CAD3"/>
          </a:solidFill>
          <a:ln/>
        </p:spPr>
      </p:sp>
      <p:sp>
        <p:nvSpPr>
          <p:cNvPr id="13" name="Shape 11"/>
          <p:cNvSpPr/>
          <p:nvPr/>
        </p:nvSpPr>
        <p:spPr>
          <a:xfrm>
            <a:off x="4038600" y="2788920"/>
            <a:ext cx="91440" cy="91440"/>
          </a:xfrm>
          <a:prstGeom prst="ellipse">
            <a:avLst/>
          </a:prstGeom>
          <a:solidFill>
            <a:srgbClr val="C2CAD3"/>
          </a:solidFill>
          <a:ln/>
        </p:spPr>
      </p:sp>
      <p:sp>
        <p:nvSpPr>
          <p:cNvPr id="14" name="Text 12"/>
          <p:cNvSpPr/>
          <p:nvPr/>
        </p:nvSpPr>
        <p:spPr>
          <a:xfrm>
            <a:off x="438912" y="2890135"/>
            <a:ext cx="1371600" cy="237744"/>
          </a:xfrm>
          <a:prstGeom prst="rect">
            <a:avLst/>
          </a:prstGeom>
          <a:noFill/>
          <a:ln/>
        </p:spPr>
        <p:txBody>
          <a:bodyPr wrap="square" lIns="0" tIns="0" rIns="0" bIns="0" rtlCol="0" anchor="ctr"/>
          <a:lstStyle/>
          <a:p>
            <a:pPr algn="r" indent="0" marL="0">
              <a:buNone/>
            </a:pPr>
            <a:r>
              <a:rPr lang="en-US" sz="1050" dirty="0">
                <a:solidFill>
                  <a:srgbClr val="595959"/>
                </a:solidFill>
                <a:latin typeface="Arial" pitchFamily="34" charset="0"/>
                <a:ea typeface="Arial" pitchFamily="34" charset="-122"/>
                <a:cs typeface="Arial" pitchFamily="34" charset="-120"/>
              </a:rPr>
              <a:t>Services  46</a:t>
            </a:r>
            <a:endParaRPr lang="en-US" sz="1050" dirty="0"/>
          </a:p>
        </p:txBody>
      </p:sp>
      <p:sp>
        <p:nvSpPr>
          <p:cNvPr id="15" name="Text 13"/>
          <p:cNvSpPr/>
          <p:nvPr/>
        </p:nvSpPr>
        <p:spPr>
          <a:xfrm>
            <a:off x="4194048" y="2724912"/>
            <a:ext cx="1371600" cy="237744"/>
          </a:xfrm>
          <a:prstGeom prst="rect">
            <a:avLst/>
          </a:prstGeom>
          <a:noFill/>
          <a:ln/>
        </p:spPr>
        <p:txBody>
          <a:bodyPr wrap="square" lIns="0" tIns="0" rIns="0" bIns="0" rtlCol="0" anchor="ctr"/>
          <a:lstStyle/>
          <a:p>
            <a:pPr algn="l" indent="0" marL="0">
              <a:buNone/>
            </a:pPr>
            <a:r>
              <a:rPr lang="en-US" sz="1050" dirty="0">
                <a:solidFill>
                  <a:srgbClr val="595959"/>
                </a:solidFill>
                <a:latin typeface="Arial" pitchFamily="34" charset="0"/>
                <a:ea typeface="Arial" pitchFamily="34" charset="-122"/>
                <a:cs typeface="Arial" pitchFamily="34" charset="-120"/>
              </a:rPr>
              <a:t>48  Services</a:t>
            </a:r>
            <a:endParaRPr lang="en-US" sz="1050" dirty="0"/>
          </a:p>
        </p:txBody>
      </p:sp>
      <p:sp>
        <p:nvSpPr>
          <p:cNvPr id="16" name="Shape 14"/>
          <p:cNvSpPr/>
          <p:nvPr/>
        </p:nvSpPr>
        <p:spPr>
          <a:xfrm flipV="1">
            <a:off x="1920240" y="3991198"/>
            <a:ext cx="2164080" cy="495668"/>
          </a:xfrm>
          <a:prstGeom prst="line">
            <a:avLst/>
          </a:prstGeom>
          <a:noFill/>
          <a:ln w="34925">
            <a:solidFill>
              <a:srgbClr val="2E7CF6"/>
            </a:solidFill>
            <a:prstDash val="solid"/>
          </a:ln>
        </p:spPr>
      </p:sp>
      <p:sp>
        <p:nvSpPr>
          <p:cNvPr id="17" name="Shape 15"/>
          <p:cNvSpPr/>
          <p:nvPr/>
        </p:nvSpPr>
        <p:spPr>
          <a:xfrm>
            <a:off x="1874520" y="4441146"/>
            <a:ext cx="91440" cy="91440"/>
          </a:xfrm>
          <a:prstGeom prst="ellipse">
            <a:avLst/>
          </a:prstGeom>
          <a:solidFill>
            <a:srgbClr val="2E7CF6"/>
          </a:solidFill>
          <a:ln/>
        </p:spPr>
      </p:sp>
      <p:sp>
        <p:nvSpPr>
          <p:cNvPr id="18" name="Shape 16"/>
          <p:cNvSpPr/>
          <p:nvPr/>
        </p:nvSpPr>
        <p:spPr>
          <a:xfrm>
            <a:off x="4038600" y="3945478"/>
            <a:ext cx="91440" cy="91440"/>
          </a:xfrm>
          <a:prstGeom prst="ellipse">
            <a:avLst/>
          </a:prstGeom>
          <a:solidFill>
            <a:srgbClr val="2E7CF6"/>
          </a:solidFill>
          <a:ln/>
        </p:spPr>
      </p:sp>
      <p:sp>
        <p:nvSpPr>
          <p:cNvPr id="19" name="Text 17"/>
          <p:cNvSpPr/>
          <p:nvPr/>
        </p:nvSpPr>
        <p:spPr>
          <a:xfrm>
            <a:off x="438912" y="4377138"/>
            <a:ext cx="1371600" cy="237744"/>
          </a:xfrm>
          <a:prstGeom prst="rect">
            <a:avLst/>
          </a:prstGeom>
          <a:noFill/>
          <a:ln/>
        </p:spPr>
        <p:txBody>
          <a:bodyPr wrap="square" lIns="0" tIns="0" rIns="0" bIns="0" rtlCol="0" anchor="ctr"/>
          <a:lstStyle/>
          <a:p>
            <a:pPr algn="r" indent="0" marL="0">
              <a:buNone/>
            </a:pPr>
            <a:r>
              <a:rPr lang="en-US" sz="1050" b="1" dirty="0">
                <a:solidFill>
                  <a:srgbClr val="1A1A1A"/>
                </a:solidFill>
                <a:latin typeface="Arial" pitchFamily="34" charset="0"/>
                <a:ea typeface="Arial" pitchFamily="34" charset="-122"/>
                <a:cs typeface="Arial" pitchFamily="34" charset="-120"/>
              </a:rPr>
              <a:t>Group  28</a:t>
            </a:r>
            <a:endParaRPr lang="en-US" sz="1050" dirty="0"/>
          </a:p>
        </p:txBody>
      </p:sp>
      <p:sp>
        <p:nvSpPr>
          <p:cNvPr id="20" name="Text 18"/>
          <p:cNvSpPr/>
          <p:nvPr/>
        </p:nvSpPr>
        <p:spPr>
          <a:xfrm>
            <a:off x="4194048" y="3881470"/>
            <a:ext cx="1371600" cy="237744"/>
          </a:xfrm>
          <a:prstGeom prst="rect">
            <a:avLst/>
          </a:prstGeom>
          <a:noFill/>
          <a:ln/>
        </p:spPr>
        <p:txBody>
          <a:bodyPr wrap="square" lIns="0" tIns="0" rIns="0" bIns="0" rtlCol="0" anchor="ctr"/>
          <a:lstStyle/>
          <a:p>
            <a:pPr algn="l" indent="0" marL="0">
              <a:buNone/>
            </a:pPr>
            <a:r>
              <a:rPr lang="en-US" sz="1050" b="1" dirty="0">
                <a:solidFill>
                  <a:srgbClr val="1A1A1A"/>
                </a:solidFill>
                <a:latin typeface="Arial" pitchFamily="34" charset="0"/>
                <a:ea typeface="Arial" pitchFamily="34" charset="-122"/>
                <a:cs typeface="Arial" pitchFamily="34" charset="-120"/>
              </a:rPr>
              <a:t>34  Group</a:t>
            </a:r>
            <a:endParaRPr lang="en-US" sz="1050" dirty="0"/>
          </a:p>
        </p:txBody>
      </p:sp>
      <p:sp>
        <p:nvSpPr>
          <p:cNvPr id="21" name="Shape 19"/>
          <p:cNvSpPr/>
          <p:nvPr/>
        </p:nvSpPr>
        <p:spPr>
          <a:xfrm>
            <a:off x="1920240" y="5147757"/>
            <a:ext cx="2164080" cy="82611"/>
          </a:xfrm>
          <a:prstGeom prst="line">
            <a:avLst/>
          </a:prstGeom>
          <a:noFill/>
          <a:ln w="22225">
            <a:solidFill>
              <a:srgbClr val="C2CAD3"/>
            </a:solidFill>
            <a:prstDash val="solid"/>
          </a:ln>
        </p:spPr>
      </p:sp>
      <p:sp>
        <p:nvSpPr>
          <p:cNvPr id="22" name="Shape 20"/>
          <p:cNvSpPr/>
          <p:nvPr/>
        </p:nvSpPr>
        <p:spPr>
          <a:xfrm>
            <a:off x="1874520" y="5102037"/>
            <a:ext cx="91440" cy="91440"/>
          </a:xfrm>
          <a:prstGeom prst="ellipse">
            <a:avLst/>
          </a:prstGeom>
          <a:solidFill>
            <a:srgbClr val="C2CAD3"/>
          </a:solidFill>
          <a:ln/>
        </p:spPr>
      </p:sp>
      <p:sp>
        <p:nvSpPr>
          <p:cNvPr id="23" name="Shape 21"/>
          <p:cNvSpPr/>
          <p:nvPr/>
        </p:nvSpPr>
        <p:spPr>
          <a:xfrm>
            <a:off x="4038600" y="5184648"/>
            <a:ext cx="91440" cy="91440"/>
          </a:xfrm>
          <a:prstGeom prst="ellipse">
            <a:avLst/>
          </a:prstGeom>
          <a:solidFill>
            <a:srgbClr val="C2CAD3"/>
          </a:solidFill>
          <a:ln/>
        </p:spPr>
      </p:sp>
      <p:sp>
        <p:nvSpPr>
          <p:cNvPr id="24" name="Text 22"/>
          <p:cNvSpPr/>
          <p:nvPr/>
        </p:nvSpPr>
        <p:spPr>
          <a:xfrm>
            <a:off x="438912" y="5038029"/>
            <a:ext cx="1371600" cy="237744"/>
          </a:xfrm>
          <a:prstGeom prst="rect">
            <a:avLst/>
          </a:prstGeom>
          <a:noFill/>
          <a:ln/>
        </p:spPr>
        <p:txBody>
          <a:bodyPr wrap="square" lIns="0" tIns="0" rIns="0" bIns="0" rtlCol="0" anchor="ctr"/>
          <a:lstStyle/>
          <a:p>
            <a:pPr algn="r" indent="0" marL="0">
              <a:buNone/>
            </a:pPr>
            <a:r>
              <a:rPr lang="en-US" sz="1050" dirty="0">
                <a:solidFill>
                  <a:srgbClr val="595959"/>
                </a:solidFill>
                <a:latin typeface="Arial" pitchFamily="34" charset="0"/>
                <a:ea typeface="Arial" pitchFamily="34" charset="-122"/>
                <a:cs typeface="Arial" pitchFamily="34" charset="-120"/>
              </a:rPr>
              <a:t>Equipment  20</a:t>
            </a:r>
            <a:endParaRPr lang="en-US" sz="1050" dirty="0"/>
          </a:p>
        </p:txBody>
      </p:sp>
      <p:sp>
        <p:nvSpPr>
          <p:cNvPr id="25" name="Text 23"/>
          <p:cNvSpPr/>
          <p:nvPr/>
        </p:nvSpPr>
        <p:spPr>
          <a:xfrm>
            <a:off x="4194048" y="5120640"/>
            <a:ext cx="1371600" cy="237744"/>
          </a:xfrm>
          <a:prstGeom prst="rect">
            <a:avLst/>
          </a:prstGeom>
          <a:noFill/>
          <a:ln/>
        </p:spPr>
        <p:txBody>
          <a:bodyPr wrap="square" lIns="0" tIns="0" rIns="0" bIns="0" rtlCol="0" anchor="ctr"/>
          <a:lstStyle/>
          <a:p>
            <a:pPr algn="l" indent="0" marL="0">
              <a:buNone/>
            </a:pPr>
            <a:r>
              <a:rPr lang="en-US" sz="1050" dirty="0">
                <a:solidFill>
                  <a:srgbClr val="595959"/>
                </a:solidFill>
                <a:latin typeface="Arial" pitchFamily="34" charset="0"/>
                <a:ea typeface="Arial" pitchFamily="34" charset="-122"/>
                <a:cs typeface="Arial" pitchFamily="34" charset="-120"/>
              </a:rPr>
              <a:t>19  Equipment</a:t>
            </a:r>
            <a:endParaRPr lang="en-US" sz="1050" dirty="0"/>
          </a:p>
        </p:txBody>
      </p:sp>
      <p:sp>
        <p:nvSpPr>
          <p:cNvPr id="26" name="Text 24"/>
          <p:cNvSpPr/>
          <p:nvPr/>
        </p:nvSpPr>
        <p:spPr>
          <a:xfrm>
            <a:off x="5958840" y="1993392"/>
            <a:ext cx="5699760"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Operational levers, today vs 2029 target</a:t>
            </a:r>
            <a:endParaRPr lang="en-US" sz="1000" dirty="0"/>
          </a:p>
        </p:txBody>
      </p:sp>
      <p:sp>
        <p:nvSpPr>
          <p:cNvPr id="27" name="Text 25"/>
          <p:cNvSpPr/>
          <p:nvPr/>
        </p:nvSpPr>
        <p:spPr>
          <a:xfrm>
            <a:off x="7696200" y="2423160"/>
            <a:ext cx="3870960" cy="256032"/>
          </a:xfrm>
          <a:prstGeom prst="rect">
            <a:avLst/>
          </a:prstGeom>
          <a:noFill/>
          <a:ln/>
        </p:spPr>
        <p:txBody>
          <a:bodyPr wrap="square" lIns="0" tIns="0" rIns="0" bIns="0" rtlCol="0" anchor="ctr"/>
          <a:lstStyle/>
          <a:p>
            <a:pPr indent="0" marL="0">
              <a:buNone/>
            </a:pPr>
            <a:r>
              <a:rPr lang="en-US" sz="1050" dirty="0">
                <a:solidFill>
                  <a:srgbClr val="C2CAD3"/>
                </a:solidFill>
                <a:latin typeface="Arial" pitchFamily="34" charset="0"/>
                <a:ea typeface="Arial" pitchFamily="34" charset="-122"/>
                <a:cs typeface="Arial" pitchFamily="34" charset="-120"/>
              </a:rPr>
              <a:t>● </a:t>
            </a:r>
            <a:pPr indent="0" marL="0">
              <a:buNone/>
            </a:pPr>
            <a:r>
              <a:rPr lang="en-US" sz="1050" b="1" dirty="0">
                <a:solidFill>
                  <a:srgbClr val="595959"/>
                </a:solidFill>
                <a:latin typeface="Arial" pitchFamily="34" charset="0"/>
                <a:ea typeface="Arial" pitchFamily="34" charset="-122"/>
                <a:cs typeface="Arial" pitchFamily="34" charset="-120"/>
              </a:rPr>
              <a:t>Today    </a:t>
            </a:r>
            <a:pPr indent="0" marL="0">
              <a:buNone/>
            </a:pPr>
            <a:r>
              <a:rPr lang="en-US" sz="1050" dirty="0">
                <a:solidFill>
                  <a:srgbClr val="2E7CF6"/>
                </a:solidFill>
                <a:latin typeface="Arial" pitchFamily="34" charset="0"/>
                <a:ea typeface="Arial" pitchFamily="34" charset="-122"/>
                <a:cs typeface="Arial" pitchFamily="34" charset="-120"/>
              </a:rPr>
              <a:t>● </a:t>
            </a:r>
            <a:pPr indent="0" marL="0">
              <a:buNone/>
            </a:pPr>
            <a:r>
              <a:rPr lang="en-US" sz="1050" b="1" dirty="0">
                <a:solidFill>
                  <a:srgbClr val="1D5FCC"/>
                </a:solidFill>
                <a:latin typeface="Arial" pitchFamily="34" charset="0"/>
                <a:ea typeface="Arial" pitchFamily="34" charset="-122"/>
                <a:cs typeface="Arial" pitchFamily="34" charset="-120"/>
              </a:rPr>
              <a:t>2029 target</a:t>
            </a:r>
            <a:endParaRPr lang="en-US" sz="1050" dirty="0"/>
          </a:p>
        </p:txBody>
      </p:sp>
      <p:sp>
        <p:nvSpPr>
          <p:cNvPr id="28" name="Text 26"/>
          <p:cNvSpPr/>
          <p:nvPr/>
        </p:nvSpPr>
        <p:spPr>
          <a:xfrm>
            <a:off x="5958840" y="3130296"/>
            <a:ext cx="1627632" cy="256032"/>
          </a:xfrm>
          <a:prstGeom prst="rect">
            <a:avLst/>
          </a:prstGeom>
          <a:noFill/>
          <a:ln/>
        </p:spPr>
        <p:txBody>
          <a:bodyPr wrap="square" lIns="0" tIns="0" rIns="0" bIns="0" rtlCol="0" anchor="ctr"/>
          <a:lstStyle/>
          <a:p>
            <a:pPr algn="r" indent="0" marL="0">
              <a:buNone/>
            </a:pPr>
            <a:r>
              <a:rPr lang="en-US" sz="1050" b="1" dirty="0">
                <a:solidFill>
                  <a:srgbClr val="1A1A1A"/>
                </a:solidFill>
                <a:latin typeface="Arial" pitchFamily="34" charset="0"/>
                <a:ea typeface="Arial" pitchFamily="34" charset="-122"/>
                <a:cs typeface="Arial" pitchFamily="34" charset="-120"/>
              </a:rPr>
              <a:t>Parts capture %</a:t>
            </a:r>
            <a:endParaRPr lang="en-US" sz="1050" dirty="0"/>
          </a:p>
        </p:txBody>
      </p:sp>
      <p:sp>
        <p:nvSpPr>
          <p:cNvPr id="29" name="Shape 27"/>
          <p:cNvSpPr/>
          <p:nvPr/>
        </p:nvSpPr>
        <p:spPr>
          <a:xfrm>
            <a:off x="8856303" y="3249168"/>
            <a:ext cx="1085257" cy="0"/>
          </a:xfrm>
          <a:prstGeom prst="line">
            <a:avLst/>
          </a:prstGeom>
          <a:noFill/>
          <a:ln w="44450">
            <a:solidFill>
              <a:srgbClr val="DCE1E7"/>
            </a:solidFill>
            <a:prstDash val="solid"/>
          </a:ln>
        </p:spPr>
      </p:sp>
      <p:sp>
        <p:nvSpPr>
          <p:cNvPr id="30" name="Shape 28"/>
          <p:cNvSpPr/>
          <p:nvPr/>
        </p:nvSpPr>
        <p:spPr>
          <a:xfrm>
            <a:off x="8783151" y="3176016"/>
            <a:ext cx="146304" cy="146304"/>
          </a:xfrm>
          <a:prstGeom prst="ellipse">
            <a:avLst/>
          </a:prstGeom>
          <a:solidFill>
            <a:srgbClr val="C2CAD3"/>
          </a:solidFill>
          <a:ln/>
        </p:spPr>
      </p:sp>
      <p:sp>
        <p:nvSpPr>
          <p:cNvPr id="31" name="Shape 29"/>
          <p:cNvSpPr/>
          <p:nvPr/>
        </p:nvSpPr>
        <p:spPr>
          <a:xfrm>
            <a:off x="9868408" y="3176016"/>
            <a:ext cx="146304" cy="146304"/>
          </a:xfrm>
          <a:prstGeom prst="ellipse">
            <a:avLst/>
          </a:prstGeom>
          <a:solidFill>
            <a:srgbClr val="2E7CF6"/>
          </a:solidFill>
          <a:ln/>
        </p:spPr>
      </p:sp>
      <p:sp>
        <p:nvSpPr>
          <p:cNvPr id="32" name="Text 30"/>
          <p:cNvSpPr/>
          <p:nvPr/>
        </p:nvSpPr>
        <p:spPr>
          <a:xfrm>
            <a:off x="10051288" y="3130296"/>
            <a:ext cx="640080" cy="256032"/>
          </a:xfrm>
          <a:prstGeom prst="rect">
            <a:avLst/>
          </a:prstGeom>
          <a:noFill/>
          <a:ln/>
        </p:spPr>
        <p:txBody>
          <a:bodyPr wrap="square" lIns="0" tIns="0" rIns="0" bIns="0" rtlCol="0" anchor="ctr"/>
          <a:lstStyle/>
          <a:p>
            <a:pPr algn="l" indent="0" marL="0">
              <a:buNone/>
            </a:pPr>
            <a:r>
              <a:rPr lang="en-US" sz="1050" b="1" dirty="0">
                <a:solidFill>
                  <a:srgbClr val="1D5FCC"/>
                </a:solidFill>
                <a:latin typeface="Arial" pitchFamily="34" charset="0"/>
                <a:ea typeface="Arial" pitchFamily="34" charset="-122"/>
                <a:cs typeface="Arial" pitchFamily="34" charset="-120"/>
              </a:rPr>
              <a:t>60</a:t>
            </a:r>
            <a:endParaRPr lang="en-US" sz="1050" dirty="0"/>
          </a:p>
        </p:txBody>
      </p:sp>
      <p:sp>
        <p:nvSpPr>
          <p:cNvPr id="33" name="Text 31"/>
          <p:cNvSpPr/>
          <p:nvPr/>
        </p:nvSpPr>
        <p:spPr>
          <a:xfrm>
            <a:off x="5958840" y="3867912"/>
            <a:ext cx="1627632" cy="256032"/>
          </a:xfrm>
          <a:prstGeom prst="rect">
            <a:avLst/>
          </a:prstGeom>
          <a:noFill/>
          <a:ln/>
        </p:spPr>
        <p:txBody>
          <a:bodyPr wrap="square" lIns="0" tIns="0" rIns="0" bIns="0" rtlCol="0" anchor="ctr"/>
          <a:lstStyle/>
          <a:p>
            <a:pPr algn="r" indent="0" marL="0">
              <a:buNone/>
            </a:pPr>
            <a:r>
              <a:rPr lang="en-US" sz="1050" b="1" dirty="0">
                <a:solidFill>
                  <a:srgbClr val="1A1A1A"/>
                </a:solidFill>
                <a:latin typeface="Arial" pitchFamily="34" charset="0"/>
                <a:ea typeface="Arial" pitchFamily="34" charset="-122"/>
                <a:cs typeface="Arial" pitchFamily="34" charset="-120"/>
              </a:rPr>
              <a:t>Contract attach %</a:t>
            </a:r>
            <a:endParaRPr lang="en-US" sz="1050" dirty="0"/>
          </a:p>
        </p:txBody>
      </p:sp>
      <p:sp>
        <p:nvSpPr>
          <p:cNvPr id="34" name="Shape 32"/>
          <p:cNvSpPr/>
          <p:nvPr/>
        </p:nvSpPr>
        <p:spPr>
          <a:xfrm>
            <a:off x="8145272" y="3986784"/>
            <a:ext cx="523917" cy="0"/>
          </a:xfrm>
          <a:prstGeom prst="line">
            <a:avLst/>
          </a:prstGeom>
          <a:noFill/>
          <a:ln w="44450">
            <a:solidFill>
              <a:srgbClr val="DCE1E7"/>
            </a:solidFill>
            <a:prstDash val="solid"/>
          </a:ln>
        </p:spPr>
      </p:sp>
      <p:sp>
        <p:nvSpPr>
          <p:cNvPr id="35" name="Shape 33"/>
          <p:cNvSpPr/>
          <p:nvPr/>
        </p:nvSpPr>
        <p:spPr>
          <a:xfrm>
            <a:off x="8072120" y="3913632"/>
            <a:ext cx="146304" cy="146304"/>
          </a:xfrm>
          <a:prstGeom prst="ellipse">
            <a:avLst/>
          </a:prstGeom>
          <a:solidFill>
            <a:srgbClr val="C2CAD3"/>
          </a:solidFill>
          <a:ln/>
        </p:spPr>
      </p:sp>
      <p:sp>
        <p:nvSpPr>
          <p:cNvPr id="36" name="Shape 34"/>
          <p:cNvSpPr/>
          <p:nvPr/>
        </p:nvSpPr>
        <p:spPr>
          <a:xfrm>
            <a:off x="8596037" y="3913632"/>
            <a:ext cx="146304" cy="146304"/>
          </a:xfrm>
          <a:prstGeom prst="ellipse">
            <a:avLst/>
          </a:prstGeom>
          <a:solidFill>
            <a:srgbClr val="2E7CF6"/>
          </a:solidFill>
          <a:ln/>
        </p:spPr>
      </p:sp>
      <p:sp>
        <p:nvSpPr>
          <p:cNvPr id="37" name="Text 35"/>
          <p:cNvSpPr/>
          <p:nvPr/>
        </p:nvSpPr>
        <p:spPr>
          <a:xfrm>
            <a:off x="8778917" y="3867912"/>
            <a:ext cx="640080" cy="256032"/>
          </a:xfrm>
          <a:prstGeom prst="rect">
            <a:avLst/>
          </a:prstGeom>
          <a:noFill/>
          <a:ln/>
        </p:spPr>
        <p:txBody>
          <a:bodyPr wrap="square" lIns="0" tIns="0" rIns="0" bIns="0" rtlCol="0" anchor="ctr"/>
          <a:lstStyle/>
          <a:p>
            <a:pPr algn="l" indent="0" marL="0">
              <a:buNone/>
            </a:pPr>
            <a:r>
              <a:rPr lang="en-US" sz="1050" b="1" dirty="0">
                <a:solidFill>
                  <a:srgbClr val="1D5FCC"/>
                </a:solidFill>
                <a:latin typeface="Arial" pitchFamily="34" charset="0"/>
                <a:ea typeface="Arial" pitchFamily="34" charset="-122"/>
                <a:cs typeface="Arial" pitchFamily="34" charset="-120"/>
              </a:rPr>
              <a:t>26</a:t>
            </a:r>
            <a:endParaRPr lang="en-US" sz="1050" dirty="0"/>
          </a:p>
        </p:txBody>
      </p:sp>
      <p:sp>
        <p:nvSpPr>
          <p:cNvPr id="38" name="Text 36"/>
          <p:cNvSpPr/>
          <p:nvPr/>
        </p:nvSpPr>
        <p:spPr>
          <a:xfrm>
            <a:off x="5958840" y="4605528"/>
            <a:ext cx="1627632" cy="256032"/>
          </a:xfrm>
          <a:prstGeom prst="rect">
            <a:avLst/>
          </a:prstGeom>
          <a:noFill/>
          <a:ln/>
        </p:spPr>
        <p:txBody>
          <a:bodyPr wrap="square" lIns="0" tIns="0" rIns="0" bIns="0" rtlCol="0" anchor="ctr"/>
          <a:lstStyle/>
          <a:p>
            <a:pPr algn="r" indent="0" marL="0">
              <a:buNone/>
            </a:pPr>
            <a:r>
              <a:rPr lang="en-US" sz="1050" b="1" dirty="0">
                <a:solidFill>
                  <a:srgbClr val="1A1A1A"/>
                </a:solidFill>
                <a:latin typeface="Arial" pitchFamily="34" charset="0"/>
                <a:ea typeface="Arial" pitchFamily="34" charset="-122"/>
                <a:cs typeface="Arial" pitchFamily="34" charset="-120"/>
              </a:rPr>
              <a:t>Tech utilization %</a:t>
            </a:r>
            <a:endParaRPr lang="en-US" sz="1050" dirty="0"/>
          </a:p>
        </p:txBody>
      </p:sp>
      <p:sp>
        <p:nvSpPr>
          <p:cNvPr id="39" name="Shape 37"/>
          <p:cNvSpPr/>
          <p:nvPr/>
        </p:nvSpPr>
        <p:spPr>
          <a:xfrm>
            <a:off x="9978983" y="4724400"/>
            <a:ext cx="636185" cy="0"/>
          </a:xfrm>
          <a:prstGeom prst="line">
            <a:avLst/>
          </a:prstGeom>
          <a:noFill/>
          <a:ln w="44450">
            <a:solidFill>
              <a:srgbClr val="DCE1E7"/>
            </a:solidFill>
            <a:prstDash val="solid"/>
          </a:ln>
        </p:spPr>
      </p:sp>
      <p:sp>
        <p:nvSpPr>
          <p:cNvPr id="40" name="Shape 38"/>
          <p:cNvSpPr/>
          <p:nvPr/>
        </p:nvSpPr>
        <p:spPr>
          <a:xfrm>
            <a:off x="9905831" y="4651248"/>
            <a:ext cx="146304" cy="146304"/>
          </a:xfrm>
          <a:prstGeom prst="ellipse">
            <a:avLst/>
          </a:prstGeom>
          <a:solidFill>
            <a:srgbClr val="C2CAD3"/>
          </a:solidFill>
          <a:ln/>
        </p:spPr>
      </p:sp>
      <p:sp>
        <p:nvSpPr>
          <p:cNvPr id="41" name="Shape 39"/>
          <p:cNvSpPr/>
          <p:nvPr/>
        </p:nvSpPr>
        <p:spPr>
          <a:xfrm>
            <a:off x="10542016" y="4651248"/>
            <a:ext cx="146304" cy="146304"/>
          </a:xfrm>
          <a:prstGeom prst="ellipse">
            <a:avLst/>
          </a:prstGeom>
          <a:solidFill>
            <a:srgbClr val="2E7CF6"/>
          </a:solidFill>
          <a:ln/>
        </p:spPr>
      </p:sp>
      <p:sp>
        <p:nvSpPr>
          <p:cNvPr id="42" name="Text 40"/>
          <p:cNvSpPr/>
          <p:nvPr/>
        </p:nvSpPr>
        <p:spPr>
          <a:xfrm>
            <a:off x="10724896" y="4605528"/>
            <a:ext cx="640080" cy="256032"/>
          </a:xfrm>
          <a:prstGeom prst="rect">
            <a:avLst/>
          </a:prstGeom>
          <a:noFill/>
          <a:ln/>
        </p:spPr>
        <p:txBody>
          <a:bodyPr wrap="square" lIns="0" tIns="0" rIns="0" bIns="0" rtlCol="0" anchor="ctr"/>
          <a:lstStyle/>
          <a:p>
            <a:pPr algn="l" indent="0" marL="0">
              <a:buNone/>
            </a:pPr>
            <a:r>
              <a:rPr lang="en-US" sz="1050" b="1" dirty="0">
                <a:solidFill>
                  <a:srgbClr val="1D5FCC"/>
                </a:solidFill>
                <a:latin typeface="Arial" pitchFamily="34" charset="0"/>
                <a:ea typeface="Arial" pitchFamily="34" charset="-122"/>
                <a:cs typeface="Arial" pitchFamily="34" charset="-120"/>
              </a:rPr>
              <a:t>78</a:t>
            </a:r>
            <a:endParaRPr lang="en-US" sz="1050" dirty="0"/>
          </a:p>
        </p:txBody>
      </p:sp>
      <p:sp>
        <p:nvSpPr>
          <p:cNvPr id="43" name="Text 41"/>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44" name="Text 42"/>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23</a:t>
            </a:r>
            <a:endParaRPr lang="en-US" sz="85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name="Slide 2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EXHIBITS — STRUCTURE</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Services reach 35% of a richer mix, while parts capture and the premium sweet spot remain wide open</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502920" y="1499616"/>
            <a:ext cx="11155680" cy="384048"/>
          </a:xfrm>
          <a:prstGeom prst="rect">
            <a:avLst/>
          </a:prstGeom>
          <a:noFill/>
          <a:ln/>
        </p:spPr>
        <p:txBody>
          <a:bodyPr wrap="square" lIns="0" tIns="0" rIns="0" bIns="0" rtlCol="0" anchor="t"/>
          <a:lstStyle/>
          <a:p>
            <a:pPr indent="0" marL="0">
              <a:buNone/>
            </a:pPr>
            <a:r>
              <a:rPr lang="en-US" sz="1350" i="1" dirty="0">
                <a:solidFill>
                  <a:srgbClr val="595959"/>
                </a:solidFill>
                <a:latin typeface="Arial" pitchFamily="34" charset="0"/>
                <a:ea typeface="Arial" pitchFamily="34" charset="-122"/>
                <a:cs typeface="Arial" pitchFamily="34" charset="-120"/>
              </a:rPr>
              <a:t>Marimekko (two-dimensional mix), waffle (memorable proportion) and Venn — native shapes, fully editable.</a:t>
            </a:r>
            <a:endParaRPr lang="en-US" sz="1350" dirty="0"/>
          </a:p>
        </p:txBody>
      </p:sp>
      <p:sp>
        <p:nvSpPr>
          <p:cNvPr id="6" name="Text 4"/>
          <p:cNvSpPr/>
          <p:nvPr/>
        </p:nvSpPr>
        <p:spPr>
          <a:xfrm>
            <a:off x="502920" y="1993392"/>
            <a:ext cx="3431689"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2029E revenue mix</a:t>
            </a:r>
            <a:endParaRPr lang="en-US" sz="1000" dirty="0"/>
          </a:p>
        </p:txBody>
      </p:sp>
      <p:sp>
        <p:nvSpPr>
          <p:cNvPr id="7" name="Shape 5"/>
          <p:cNvSpPr/>
          <p:nvPr/>
        </p:nvSpPr>
        <p:spPr>
          <a:xfrm>
            <a:off x="502920" y="2423160"/>
            <a:ext cx="2034459" cy="1410005"/>
          </a:xfrm>
          <a:prstGeom prst="rect">
            <a:avLst/>
          </a:prstGeom>
          <a:solidFill>
            <a:srgbClr val="2E7CF6"/>
          </a:solidFill>
          <a:ln w="12700">
            <a:solidFill>
              <a:srgbClr val="FFFFFF"/>
            </a:solidFill>
            <a:prstDash val="solid"/>
          </a:ln>
        </p:spPr>
      </p:sp>
      <p:sp>
        <p:nvSpPr>
          <p:cNvPr id="8" name="Text 6"/>
          <p:cNvSpPr/>
          <p:nvPr/>
        </p:nvSpPr>
        <p:spPr>
          <a:xfrm>
            <a:off x="502920" y="3009290"/>
            <a:ext cx="2034459" cy="237744"/>
          </a:xfrm>
          <a:prstGeom prst="rect">
            <a:avLst/>
          </a:prstGeom>
          <a:noFill/>
          <a:ln/>
        </p:spPr>
        <p:txBody>
          <a:bodyPr wrap="square" lIns="0" tIns="0" rIns="0" bIns="0" rtlCol="0" anchor="ctr"/>
          <a:lstStyle/>
          <a:p>
            <a:pPr algn="ctr" indent="0" marL="0">
              <a:buNone/>
            </a:pPr>
            <a:r>
              <a:rPr lang="en-US" sz="1000" b="1" dirty="0">
                <a:solidFill>
                  <a:srgbClr val="FFFFFF"/>
                </a:solidFill>
                <a:latin typeface="Arial" pitchFamily="34" charset="0"/>
                <a:ea typeface="Arial" pitchFamily="34" charset="-122"/>
                <a:cs typeface="Arial" pitchFamily="34" charset="-120"/>
              </a:rPr>
              <a:t>60%</a:t>
            </a:r>
            <a:endParaRPr lang="en-US" sz="1000" dirty="0"/>
          </a:p>
        </p:txBody>
      </p:sp>
      <p:sp>
        <p:nvSpPr>
          <p:cNvPr id="9" name="Shape 7"/>
          <p:cNvSpPr/>
          <p:nvPr/>
        </p:nvSpPr>
        <p:spPr>
          <a:xfrm>
            <a:off x="502920" y="3833165"/>
            <a:ext cx="2034459" cy="940003"/>
          </a:xfrm>
          <a:prstGeom prst="rect">
            <a:avLst/>
          </a:prstGeom>
          <a:solidFill>
            <a:srgbClr val="AFC9F0"/>
          </a:solidFill>
          <a:ln w="12700">
            <a:solidFill>
              <a:srgbClr val="FFFFFF"/>
            </a:solidFill>
            <a:prstDash val="solid"/>
          </a:ln>
        </p:spPr>
      </p:sp>
      <p:sp>
        <p:nvSpPr>
          <p:cNvPr id="10" name="Text 8"/>
          <p:cNvSpPr/>
          <p:nvPr/>
        </p:nvSpPr>
        <p:spPr>
          <a:xfrm>
            <a:off x="502920" y="4184294"/>
            <a:ext cx="2034459" cy="237744"/>
          </a:xfrm>
          <a:prstGeom prst="rect">
            <a:avLst/>
          </a:prstGeom>
          <a:noFill/>
          <a:ln/>
        </p:spPr>
        <p:txBody>
          <a:bodyPr wrap="square" lIns="0" tIns="0" rIns="0" bIns="0" rtlCol="0" anchor="ctr"/>
          <a:lstStyle/>
          <a:p>
            <a:pPr algn="ctr" indent="0" marL="0">
              <a:buNone/>
            </a:pPr>
            <a:r>
              <a:rPr lang="en-US" sz="1000" b="1" dirty="0">
                <a:solidFill>
                  <a:srgbClr val="FFFFFF"/>
                </a:solidFill>
                <a:latin typeface="Arial" pitchFamily="34" charset="0"/>
                <a:ea typeface="Arial" pitchFamily="34" charset="-122"/>
                <a:cs typeface="Arial" pitchFamily="34" charset="-120"/>
              </a:rPr>
              <a:t>40%</a:t>
            </a:r>
            <a:endParaRPr lang="en-US" sz="1000" dirty="0"/>
          </a:p>
        </p:txBody>
      </p:sp>
      <p:sp>
        <p:nvSpPr>
          <p:cNvPr id="11" name="Text 9"/>
          <p:cNvSpPr/>
          <p:nvPr/>
        </p:nvSpPr>
        <p:spPr>
          <a:xfrm>
            <a:off x="365760" y="4846320"/>
            <a:ext cx="2308779" cy="274320"/>
          </a:xfrm>
          <a:prstGeom prst="rect">
            <a:avLst/>
          </a:prstGeom>
          <a:noFill/>
          <a:ln/>
        </p:spPr>
        <p:txBody>
          <a:bodyPr wrap="square" lIns="0" tIns="0" rIns="0" bIns="0" rtlCol="0" anchor="ctr"/>
          <a:lstStyle/>
          <a:p>
            <a:pPr algn="ctr" indent="0" marL="0">
              <a:buNone/>
            </a:pPr>
            <a:r>
              <a:rPr lang="en-US" sz="1050" b="1" dirty="0">
                <a:solidFill>
                  <a:srgbClr val="1A1A1A"/>
                </a:solidFill>
                <a:latin typeface="Arial" pitchFamily="34" charset="0"/>
                <a:ea typeface="Arial" pitchFamily="34" charset="-122"/>
                <a:cs typeface="Arial" pitchFamily="34" charset="-120"/>
              </a:rPr>
              <a:t>Equipment (65%)</a:t>
            </a:r>
            <a:endParaRPr lang="en-US" sz="1050" dirty="0"/>
          </a:p>
        </p:txBody>
      </p:sp>
      <p:sp>
        <p:nvSpPr>
          <p:cNvPr id="12" name="Shape 10"/>
          <p:cNvSpPr/>
          <p:nvPr/>
        </p:nvSpPr>
        <p:spPr>
          <a:xfrm>
            <a:off x="2610531" y="2423160"/>
            <a:ext cx="1095478" cy="1057504"/>
          </a:xfrm>
          <a:prstGeom prst="rect">
            <a:avLst/>
          </a:prstGeom>
          <a:solidFill>
            <a:srgbClr val="2E7CF6"/>
          </a:solidFill>
          <a:ln w="12700">
            <a:solidFill>
              <a:srgbClr val="FFFFFF"/>
            </a:solidFill>
            <a:prstDash val="solid"/>
          </a:ln>
        </p:spPr>
      </p:sp>
      <p:sp>
        <p:nvSpPr>
          <p:cNvPr id="13" name="Text 11"/>
          <p:cNvSpPr/>
          <p:nvPr/>
        </p:nvSpPr>
        <p:spPr>
          <a:xfrm>
            <a:off x="2610531" y="2833040"/>
            <a:ext cx="1095478" cy="237744"/>
          </a:xfrm>
          <a:prstGeom prst="rect">
            <a:avLst/>
          </a:prstGeom>
          <a:noFill/>
          <a:ln/>
        </p:spPr>
        <p:txBody>
          <a:bodyPr wrap="square" lIns="0" tIns="0" rIns="0" bIns="0" rtlCol="0" anchor="ctr"/>
          <a:lstStyle/>
          <a:p>
            <a:pPr algn="ctr" indent="0" marL="0">
              <a:buNone/>
            </a:pPr>
            <a:r>
              <a:rPr lang="en-US" sz="1000" b="1" dirty="0">
                <a:solidFill>
                  <a:srgbClr val="FFFFFF"/>
                </a:solidFill>
                <a:latin typeface="Arial" pitchFamily="34" charset="0"/>
                <a:ea typeface="Arial" pitchFamily="34" charset="-122"/>
                <a:cs typeface="Arial" pitchFamily="34" charset="-120"/>
              </a:rPr>
              <a:t>45%</a:t>
            </a:r>
            <a:endParaRPr lang="en-US" sz="1000" dirty="0"/>
          </a:p>
        </p:txBody>
      </p:sp>
      <p:sp>
        <p:nvSpPr>
          <p:cNvPr id="14" name="Shape 12"/>
          <p:cNvSpPr/>
          <p:nvPr/>
        </p:nvSpPr>
        <p:spPr>
          <a:xfrm>
            <a:off x="2610531" y="3480664"/>
            <a:ext cx="1095478" cy="822503"/>
          </a:xfrm>
          <a:prstGeom prst="rect">
            <a:avLst/>
          </a:prstGeom>
          <a:solidFill>
            <a:srgbClr val="5AA0FF"/>
          </a:solidFill>
          <a:ln w="12700">
            <a:solidFill>
              <a:srgbClr val="FFFFFF"/>
            </a:solidFill>
            <a:prstDash val="solid"/>
          </a:ln>
        </p:spPr>
      </p:sp>
      <p:sp>
        <p:nvSpPr>
          <p:cNvPr id="15" name="Text 13"/>
          <p:cNvSpPr/>
          <p:nvPr/>
        </p:nvSpPr>
        <p:spPr>
          <a:xfrm>
            <a:off x="2610531" y="3773043"/>
            <a:ext cx="1095478" cy="237744"/>
          </a:xfrm>
          <a:prstGeom prst="rect">
            <a:avLst/>
          </a:prstGeom>
          <a:noFill/>
          <a:ln/>
        </p:spPr>
        <p:txBody>
          <a:bodyPr wrap="square" lIns="0" tIns="0" rIns="0" bIns="0" rtlCol="0" anchor="ctr"/>
          <a:lstStyle/>
          <a:p>
            <a:pPr algn="ctr" indent="0" marL="0">
              <a:buNone/>
            </a:pPr>
            <a:r>
              <a:rPr lang="en-US" sz="1000" b="1" dirty="0">
                <a:solidFill>
                  <a:srgbClr val="FFFFFF"/>
                </a:solidFill>
                <a:latin typeface="Arial" pitchFamily="34" charset="0"/>
                <a:ea typeface="Arial" pitchFamily="34" charset="-122"/>
                <a:cs typeface="Arial" pitchFamily="34" charset="-120"/>
              </a:rPr>
              <a:t>35%</a:t>
            </a:r>
            <a:endParaRPr lang="en-US" sz="1000" dirty="0"/>
          </a:p>
        </p:txBody>
      </p:sp>
      <p:sp>
        <p:nvSpPr>
          <p:cNvPr id="16" name="Shape 14"/>
          <p:cNvSpPr/>
          <p:nvPr/>
        </p:nvSpPr>
        <p:spPr>
          <a:xfrm>
            <a:off x="2610531" y="4303166"/>
            <a:ext cx="1095478" cy="470002"/>
          </a:xfrm>
          <a:prstGeom prst="rect">
            <a:avLst/>
          </a:prstGeom>
          <a:solidFill>
            <a:srgbClr val="AFC9F0"/>
          </a:solidFill>
          <a:ln w="12700">
            <a:solidFill>
              <a:srgbClr val="FFFFFF"/>
            </a:solidFill>
            <a:prstDash val="solid"/>
          </a:ln>
        </p:spPr>
      </p:sp>
      <p:sp>
        <p:nvSpPr>
          <p:cNvPr id="17" name="Text 15"/>
          <p:cNvSpPr/>
          <p:nvPr/>
        </p:nvSpPr>
        <p:spPr>
          <a:xfrm>
            <a:off x="2610531" y="4419295"/>
            <a:ext cx="1095478" cy="237744"/>
          </a:xfrm>
          <a:prstGeom prst="rect">
            <a:avLst/>
          </a:prstGeom>
          <a:noFill/>
          <a:ln/>
        </p:spPr>
        <p:txBody>
          <a:bodyPr wrap="square" lIns="0" tIns="0" rIns="0" bIns="0" rtlCol="0" anchor="ctr"/>
          <a:lstStyle/>
          <a:p>
            <a:pPr algn="ctr" indent="0" marL="0">
              <a:buNone/>
            </a:pPr>
            <a:r>
              <a:rPr lang="en-US" sz="1000" b="1" dirty="0">
                <a:solidFill>
                  <a:srgbClr val="FFFFFF"/>
                </a:solidFill>
                <a:latin typeface="Arial" pitchFamily="34" charset="0"/>
                <a:ea typeface="Arial" pitchFamily="34" charset="-122"/>
                <a:cs typeface="Arial" pitchFamily="34" charset="-120"/>
              </a:rPr>
              <a:t>20%</a:t>
            </a:r>
            <a:endParaRPr lang="en-US" sz="1000" dirty="0"/>
          </a:p>
        </p:txBody>
      </p:sp>
      <p:sp>
        <p:nvSpPr>
          <p:cNvPr id="18" name="Text 16"/>
          <p:cNvSpPr/>
          <p:nvPr/>
        </p:nvSpPr>
        <p:spPr>
          <a:xfrm>
            <a:off x="2473371" y="4846320"/>
            <a:ext cx="1369798" cy="274320"/>
          </a:xfrm>
          <a:prstGeom prst="rect">
            <a:avLst/>
          </a:prstGeom>
          <a:noFill/>
          <a:ln/>
        </p:spPr>
        <p:txBody>
          <a:bodyPr wrap="square" lIns="0" tIns="0" rIns="0" bIns="0" rtlCol="0" anchor="ctr"/>
          <a:lstStyle/>
          <a:p>
            <a:pPr algn="ctr" indent="0" marL="0">
              <a:buNone/>
            </a:pPr>
            <a:r>
              <a:rPr lang="en-US" sz="1050" b="1" dirty="0">
                <a:solidFill>
                  <a:srgbClr val="1A1A1A"/>
                </a:solidFill>
                <a:latin typeface="Arial" pitchFamily="34" charset="0"/>
                <a:ea typeface="Arial" pitchFamily="34" charset="-122"/>
                <a:cs typeface="Arial" pitchFamily="34" charset="-120"/>
              </a:rPr>
              <a:t>Services (35%)</a:t>
            </a:r>
            <a:endParaRPr lang="en-US" sz="1050" dirty="0"/>
          </a:p>
        </p:txBody>
      </p:sp>
      <p:sp>
        <p:nvSpPr>
          <p:cNvPr id="19" name="Text 17"/>
          <p:cNvSpPr/>
          <p:nvPr/>
        </p:nvSpPr>
        <p:spPr>
          <a:xfrm>
            <a:off x="4208929" y="1993392"/>
            <a:ext cx="4055633"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Parts spend captured</a:t>
            </a:r>
            <a:endParaRPr lang="en-US" sz="1000" dirty="0"/>
          </a:p>
        </p:txBody>
      </p:sp>
      <p:sp>
        <p:nvSpPr>
          <p:cNvPr id="20" name="Shape 18"/>
          <p:cNvSpPr/>
          <p:nvPr/>
        </p:nvSpPr>
        <p:spPr>
          <a:xfrm>
            <a:off x="4208929" y="2514600"/>
            <a:ext cx="178785" cy="178785"/>
          </a:xfrm>
          <a:prstGeom prst="roundRect">
            <a:avLst>
              <a:gd name="adj" fmla="val 18000"/>
            </a:avLst>
          </a:prstGeom>
          <a:solidFill>
            <a:srgbClr val="E9EDF2"/>
          </a:solidFill>
          <a:ln/>
        </p:spPr>
      </p:sp>
      <p:sp>
        <p:nvSpPr>
          <p:cNvPr id="21" name="Shape 19"/>
          <p:cNvSpPr/>
          <p:nvPr/>
        </p:nvSpPr>
        <p:spPr>
          <a:xfrm>
            <a:off x="4426960" y="2514600"/>
            <a:ext cx="178785" cy="178785"/>
          </a:xfrm>
          <a:prstGeom prst="roundRect">
            <a:avLst>
              <a:gd name="adj" fmla="val 18000"/>
            </a:avLst>
          </a:prstGeom>
          <a:solidFill>
            <a:srgbClr val="E9EDF2"/>
          </a:solidFill>
          <a:ln/>
        </p:spPr>
      </p:sp>
      <p:sp>
        <p:nvSpPr>
          <p:cNvPr id="22" name="Shape 20"/>
          <p:cNvSpPr/>
          <p:nvPr/>
        </p:nvSpPr>
        <p:spPr>
          <a:xfrm>
            <a:off x="4644991" y="2514600"/>
            <a:ext cx="178785" cy="178785"/>
          </a:xfrm>
          <a:prstGeom prst="roundRect">
            <a:avLst>
              <a:gd name="adj" fmla="val 18000"/>
            </a:avLst>
          </a:prstGeom>
          <a:solidFill>
            <a:srgbClr val="E9EDF2"/>
          </a:solidFill>
          <a:ln/>
        </p:spPr>
      </p:sp>
      <p:sp>
        <p:nvSpPr>
          <p:cNvPr id="23" name="Shape 21"/>
          <p:cNvSpPr/>
          <p:nvPr/>
        </p:nvSpPr>
        <p:spPr>
          <a:xfrm>
            <a:off x="4863021" y="2514600"/>
            <a:ext cx="178785" cy="178785"/>
          </a:xfrm>
          <a:prstGeom prst="roundRect">
            <a:avLst>
              <a:gd name="adj" fmla="val 18000"/>
            </a:avLst>
          </a:prstGeom>
          <a:solidFill>
            <a:srgbClr val="E9EDF2"/>
          </a:solidFill>
          <a:ln/>
        </p:spPr>
      </p:sp>
      <p:sp>
        <p:nvSpPr>
          <p:cNvPr id="24" name="Shape 22"/>
          <p:cNvSpPr/>
          <p:nvPr/>
        </p:nvSpPr>
        <p:spPr>
          <a:xfrm>
            <a:off x="5081052" y="2514600"/>
            <a:ext cx="178785" cy="178785"/>
          </a:xfrm>
          <a:prstGeom prst="roundRect">
            <a:avLst>
              <a:gd name="adj" fmla="val 18000"/>
            </a:avLst>
          </a:prstGeom>
          <a:solidFill>
            <a:srgbClr val="E9EDF2"/>
          </a:solidFill>
          <a:ln/>
        </p:spPr>
      </p:sp>
      <p:sp>
        <p:nvSpPr>
          <p:cNvPr id="25" name="Shape 23"/>
          <p:cNvSpPr/>
          <p:nvPr/>
        </p:nvSpPr>
        <p:spPr>
          <a:xfrm>
            <a:off x="5299082" y="2514600"/>
            <a:ext cx="178785" cy="178785"/>
          </a:xfrm>
          <a:prstGeom prst="roundRect">
            <a:avLst>
              <a:gd name="adj" fmla="val 18000"/>
            </a:avLst>
          </a:prstGeom>
          <a:solidFill>
            <a:srgbClr val="E9EDF2"/>
          </a:solidFill>
          <a:ln/>
        </p:spPr>
      </p:sp>
      <p:sp>
        <p:nvSpPr>
          <p:cNvPr id="26" name="Shape 24"/>
          <p:cNvSpPr/>
          <p:nvPr/>
        </p:nvSpPr>
        <p:spPr>
          <a:xfrm>
            <a:off x="5517113" y="2514600"/>
            <a:ext cx="178785" cy="178785"/>
          </a:xfrm>
          <a:prstGeom prst="roundRect">
            <a:avLst>
              <a:gd name="adj" fmla="val 18000"/>
            </a:avLst>
          </a:prstGeom>
          <a:solidFill>
            <a:srgbClr val="E9EDF2"/>
          </a:solidFill>
          <a:ln/>
        </p:spPr>
      </p:sp>
      <p:sp>
        <p:nvSpPr>
          <p:cNvPr id="27" name="Shape 25"/>
          <p:cNvSpPr/>
          <p:nvPr/>
        </p:nvSpPr>
        <p:spPr>
          <a:xfrm>
            <a:off x="5735144" y="2514600"/>
            <a:ext cx="178785" cy="178785"/>
          </a:xfrm>
          <a:prstGeom prst="roundRect">
            <a:avLst>
              <a:gd name="adj" fmla="val 18000"/>
            </a:avLst>
          </a:prstGeom>
          <a:solidFill>
            <a:srgbClr val="E9EDF2"/>
          </a:solidFill>
          <a:ln/>
        </p:spPr>
      </p:sp>
      <p:sp>
        <p:nvSpPr>
          <p:cNvPr id="28" name="Shape 26"/>
          <p:cNvSpPr/>
          <p:nvPr/>
        </p:nvSpPr>
        <p:spPr>
          <a:xfrm>
            <a:off x="5953174" y="2514600"/>
            <a:ext cx="178785" cy="178785"/>
          </a:xfrm>
          <a:prstGeom prst="roundRect">
            <a:avLst>
              <a:gd name="adj" fmla="val 18000"/>
            </a:avLst>
          </a:prstGeom>
          <a:solidFill>
            <a:srgbClr val="E9EDF2"/>
          </a:solidFill>
          <a:ln/>
        </p:spPr>
      </p:sp>
      <p:sp>
        <p:nvSpPr>
          <p:cNvPr id="29" name="Shape 27"/>
          <p:cNvSpPr/>
          <p:nvPr/>
        </p:nvSpPr>
        <p:spPr>
          <a:xfrm>
            <a:off x="6171205" y="2514600"/>
            <a:ext cx="178785" cy="178785"/>
          </a:xfrm>
          <a:prstGeom prst="roundRect">
            <a:avLst>
              <a:gd name="adj" fmla="val 18000"/>
            </a:avLst>
          </a:prstGeom>
          <a:solidFill>
            <a:srgbClr val="E9EDF2"/>
          </a:solidFill>
          <a:ln/>
        </p:spPr>
      </p:sp>
      <p:sp>
        <p:nvSpPr>
          <p:cNvPr id="30" name="Shape 28"/>
          <p:cNvSpPr/>
          <p:nvPr/>
        </p:nvSpPr>
        <p:spPr>
          <a:xfrm>
            <a:off x="4208929" y="2732631"/>
            <a:ext cx="178785" cy="178785"/>
          </a:xfrm>
          <a:prstGeom prst="roundRect">
            <a:avLst>
              <a:gd name="adj" fmla="val 18000"/>
            </a:avLst>
          </a:prstGeom>
          <a:solidFill>
            <a:srgbClr val="E9EDF2"/>
          </a:solidFill>
          <a:ln/>
        </p:spPr>
      </p:sp>
      <p:sp>
        <p:nvSpPr>
          <p:cNvPr id="31" name="Shape 29"/>
          <p:cNvSpPr/>
          <p:nvPr/>
        </p:nvSpPr>
        <p:spPr>
          <a:xfrm>
            <a:off x="4426960" y="2732631"/>
            <a:ext cx="178785" cy="178785"/>
          </a:xfrm>
          <a:prstGeom prst="roundRect">
            <a:avLst>
              <a:gd name="adj" fmla="val 18000"/>
            </a:avLst>
          </a:prstGeom>
          <a:solidFill>
            <a:srgbClr val="E9EDF2"/>
          </a:solidFill>
          <a:ln/>
        </p:spPr>
      </p:sp>
      <p:sp>
        <p:nvSpPr>
          <p:cNvPr id="32" name="Shape 30"/>
          <p:cNvSpPr/>
          <p:nvPr/>
        </p:nvSpPr>
        <p:spPr>
          <a:xfrm>
            <a:off x="4644991" y="2732631"/>
            <a:ext cx="178785" cy="178785"/>
          </a:xfrm>
          <a:prstGeom prst="roundRect">
            <a:avLst>
              <a:gd name="adj" fmla="val 18000"/>
            </a:avLst>
          </a:prstGeom>
          <a:solidFill>
            <a:srgbClr val="E9EDF2"/>
          </a:solidFill>
          <a:ln/>
        </p:spPr>
      </p:sp>
      <p:sp>
        <p:nvSpPr>
          <p:cNvPr id="33" name="Shape 31"/>
          <p:cNvSpPr/>
          <p:nvPr/>
        </p:nvSpPr>
        <p:spPr>
          <a:xfrm>
            <a:off x="4863021" y="2732631"/>
            <a:ext cx="178785" cy="178785"/>
          </a:xfrm>
          <a:prstGeom prst="roundRect">
            <a:avLst>
              <a:gd name="adj" fmla="val 18000"/>
            </a:avLst>
          </a:prstGeom>
          <a:solidFill>
            <a:srgbClr val="E9EDF2"/>
          </a:solidFill>
          <a:ln/>
        </p:spPr>
      </p:sp>
      <p:sp>
        <p:nvSpPr>
          <p:cNvPr id="34" name="Shape 32"/>
          <p:cNvSpPr/>
          <p:nvPr/>
        </p:nvSpPr>
        <p:spPr>
          <a:xfrm>
            <a:off x="5081052" y="2732631"/>
            <a:ext cx="178785" cy="178785"/>
          </a:xfrm>
          <a:prstGeom prst="roundRect">
            <a:avLst>
              <a:gd name="adj" fmla="val 18000"/>
            </a:avLst>
          </a:prstGeom>
          <a:solidFill>
            <a:srgbClr val="E9EDF2"/>
          </a:solidFill>
          <a:ln/>
        </p:spPr>
      </p:sp>
      <p:sp>
        <p:nvSpPr>
          <p:cNvPr id="35" name="Shape 33"/>
          <p:cNvSpPr/>
          <p:nvPr/>
        </p:nvSpPr>
        <p:spPr>
          <a:xfrm>
            <a:off x="5299082" y="2732631"/>
            <a:ext cx="178785" cy="178785"/>
          </a:xfrm>
          <a:prstGeom prst="roundRect">
            <a:avLst>
              <a:gd name="adj" fmla="val 18000"/>
            </a:avLst>
          </a:prstGeom>
          <a:solidFill>
            <a:srgbClr val="E9EDF2"/>
          </a:solidFill>
          <a:ln/>
        </p:spPr>
      </p:sp>
      <p:sp>
        <p:nvSpPr>
          <p:cNvPr id="36" name="Shape 34"/>
          <p:cNvSpPr/>
          <p:nvPr/>
        </p:nvSpPr>
        <p:spPr>
          <a:xfrm>
            <a:off x="5517113" y="2732631"/>
            <a:ext cx="178785" cy="178785"/>
          </a:xfrm>
          <a:prstGeom prst="roundRect">
            <a:avLst>
              <a:gd name="adj" fmla="val 18000"/>
            </a:avLst>
          </a:prstGeom>
          <a:solidFill>
            <a:srgbClr val="E9EDF2"/>
          </a:solidFill>
          <a:ln/>
        </p:spPr>
      </p:sp>
      <p:sp>
        <p:nvSpPr>
          <p:cNvPr id="37" name="Shape 35"/>
          <p:cNvSpPr/>
          <p:nvPr/>
        </p:nvSpPr>
        <p:spPr>
          <a:xfrm>
            <a:off x="5735144" y="2732631"/>
            <a:ext cx="178785" cy="178785"/>
          </a:xfrm>
          <a:prstGeom prst="roundRect">
            <a:avLst>
              <a:gd name="adj" fmla="val 18000"/>
            </a:avLst>
          </a:prstGeom>
          <a:solidFill>
            <a:srgbClr val="E9EDF2"/>
          </a:solidFill>
          <a:ln/>
        </p:spPr>
      </p:sp>
      <p:sp>
        <p:nvSpPr>
          <p:cNvPr id="38" name="Shape 36"/>
          <p:cNvSpPr/>
          <p:nvPr/>
        </p:nvSpPr>
        <p:spPr>
          <a:xfrm>
            <a:off x="5953174" y="2732631"/>
            <a:ext cx="178785" cy="178785"/>
          </a:xfrm>
          <a:prstGeom prst="roundRect">
            <a:avLst>
              <a:gd name="adj" fmla="val 18000"/>
            </a:avLst>
          </a:prstGeom>
          <a:solidFill>
            <a:srgbClr val="E9EDF2"/>
          </a:solidFill>
          <a:ln/>
        </p:spPr>
      </p:sp>
      <p:sp>
        <p:nvSpPr>
          <p:cNvPr id="39" name="Shape 37"/>
          <p:cNvSpPr/>
          <p:nvPr/>
        </p:nvSpPr>
        <p:spPr>
          <a:xfrm>
            <a:off x="6171205" y="2732631"/>
            <a:ext cx="178785" cy="178785"/>
          </a:xfrm>
          <a:prstGeom prst="roundRect">
            <a:avLst>
              <a:gd name="adj" fmla="val 18000"/>
            </a:avLst>
          </a:prstGeom>
          <a:solidFill>
            <a:srgbClr val="E9EDF2"/>
          </a:solidFill>
          <a:ln/>
        </p:spPr>
      </p:sp>
      <p:sp>
        <p:nvSpPr>
          <p:cNvPr id="40" name="Shape 38"/>
          <p:cNvSpPr/>
          <p:nvPr/>
        </p:nvSpPr>
        <p:spPr>
          <a:xfrm>
            <a:off x="4208929" y="2950661"/>
            <a:ext cx="178785" cy="178785"/>
          </a:xfrm>
          <a:prstGeom prst="roundRect">
            <a:avLst>
              <a:gd name="adj" fmla="val 18000"/>
            </a:avLst>
          </a:prstGeom>
          <a:solidFill>
            <a:srgbClr val="E9EDF2"/>
          </a:solidFill>
          <a:ln/>
        </p:spPr>
      </p:sp>
      <p:sp>
        <p:nvSpPr>
          <p:cNvPr id="41" name="Shape 39"/>
          <p:cNvSpPr/>
          <p:nvPr/>
        </p:nvSpPr>
        <p:spPr>
          <a:xfrm>
            <a:off x="4426960" y="2950661"/>
            <a:ext cx="178785" cy="178785"/>
          </a:xfrm>
          <a:prstGeom prst="roundRect">
            <a:avLst>
              <a:gd name="adj" fmla="val 18000"/>
            </a:avLst>
          </a:prstGeom>
          <a:solidFill>
            <a:srgbClr val="E9EDF2"/>
          </a:solidFill>
          <a:ln/>
        </p:spPr>
      </p:sp>
      <p:sp>
        <p:nvSpPr>
          <p:cNvPr id="42" name="Shape 40"/>
          <p:cNvSpPr/>
          <p:nvPr/>
        </p:nvSpPr>
        <p:spPr>
          <a:xfrm>
            <a:off x="4644991" y="2950661"/>
            <a:ext cx="178785" cy="178785"/>
          </a:xfrm>
          <a:prstGeom prst="roundRect">
            <a:avLst>
              <a:gd name="adj" fmla="val 18000"/>
            </a:avLst>
          </a:prstGeom>
          <a:solidFill>
            <a:srgbClr val="E9EDF2"/>
          </a:solidFill>
          <a:ln/>
        </p:spPr>
      </p:sp>
      <p:sp>
        <p:nvSpPr>
          <p:cNvPr id="43" name="Shape 41"/>
          <p:cNvSpPr/>
          <p:nvPr/>
        </p:nvSpPr>
        <p:spPr>
          <a:xfrm>
            <a:off x="4863021" y="2950661"/>
            <a:ext cx="178785" cy="178785"/>
          </a:xfrm>
          <a:prstGeom prst="roundRect">
            <a:avLst>
              <a:gd name="adj" fmla="val 18000"/>
            </a:avLst>
          </a:prstGeom>
          <a:solidFill>
            <a:srgbClr val="E9EDF2"/>
          </a:solidFill>
          <a:ln/>
        </p:spPr>
      </p:sp>
      <p:sp>
        <p:nvSpPr>
          <p:cNvPr id="44" name="Shape 42"/>
          <p:cNvSpPr/>
          <p:nvPr/>
        </p:nvSpPr>
        <p:spPr>
          <a:xfrm>
            <a:off x="5081052" y="2950661"/>
            <a:ext cx="178785" cy="178785"/>
          </a:xfrm>
          <a:prstGeom prst="roundRect">
            <a:avLst>
              <a:gd name="adj" fmla="val 18000"/>
            </a:avLst>
          </a:prstGeom>
          <a:solidFill>
            <a:srgbClr val="E9EDF2"/>
          </a:solidFill>
          <a:ln/>
        </p:spPr>
      </p:sp>
      <p:sp>
        <p:nvSpPr>
          <p:cNvPr id="45" name="Shape 43"/>
          <p:cNvSpPr/>
          <p:nvPr/>
        </p:nvSpPr>
        <p:spPr>
          <a:xfrm>
            <a:off x="5299082" y="2950661"/>
            <a:ext cx="178785" cy="178785"/>
          </a:xfrm>
          <a:prstGeom prst="roundRect">
            <a:avLst>
              <a:gd name="adj" fmla="val 18000"/>
            </a:avLst>
          </a:prstGeom>
          <a:solidFill>
            <a:srgbClr val="E9EDF2"/>
          </a:solidFill>
          <a:ln/>
        </p:spPr>
      </p:sp>
      <p:sp>
        <p:nvSpPr>
          <p:cNvPr id="46" name="Shape 44"/>
          <p:cNvSpPr/>
          <p:nvPr/>
        </p:nvSpPr>
        <p:spPr>
          <a:xfrm>
            <a:off x="5517113" y="2950661"/>
            <a:ext cx="178785" cy="178785"/>
          </a:xfrm>
          <a:prstGeom prst="roundRect">
            <a:avLst>
              <a:gd name="adj" fmla="val 18000"/>
            </a:avLst>
          </a:prstGeom>
          <a:solidFill>
            <a:srgbClr val="E9EDF2"/>
          </a:solidFill>
          <a:ln/>
        </p:spPr>
      </p:sp>
      <p:sp>
        <p:nvSpPr>
          <p:cNvPr id="47" name="Shape 45"/>
          <p:cNvSpPr/>
          <p:nvPr/>
        </p:nvSpPr>
        <p:spPr>
          <a:xfrm>
            <a:off x="5735144" y="2950661"/>
            <a:ext cx="178785" cy="178785"/>
          </a:xfrm>
          <a:prstGeom prst="roundRect">
            <a:avLst>
              <a:gd name="adj" fmla="val 18000"/>
            </a:avLst>
          </a:prstGeom>
          <a:solidFill>
            <a:srgbClr val="E9EDF2"/>
          </a:solidFill>
          <a:ln/>
        </p:spPr>
      </p:sp>
      <p:sp>
        <p:nvSpPr>
          <p:cNvPr id="48" name="Shape 46"/>
          <p:cNvSpPr/>
          <p:nvPr/>
        </p:nvSpPr>
        <p:spPr>
          <a:xfrm>
            <a:off x="5953174" y="2950661"/>
            <a:ext cx="178785" cy="178785"/>
          </a:xfrm>
          <a:prstGeom prst="roundRect">
            <a:avLst>
              <a:gd name="adj" fmla="val 18000"/>
            </a:avLst>
          </a:prstGeom>
          <a:solidFill>
            <a:srgbClr val="E9EDF2"/>
          </a:solidFill>
          <a:ln/>
        </p:spPr>
      </p:sp>
      <p:sp>
        <p:nvSpPr>
          <p:cNvPr id="49" name="Shape 47"/>
          <p:cNvSpPr/>
          <p:nvPr/>
        </p:nvSpPr>
        <p:spPr>
          <a:xfrm>
            <a:off x="6171205" y="2950661"/>
            <a:ext cx="178785" cy="178785"/>
          </a:xfrm>
          <a:prstGeom prst="roundRect">
            <a:avLst>
              <a:gd name="adj" fmla="val 18000"/>
            </a:avLst>
          </a:prstGeom>
          <a:solidFill>
            <a:srgbClr val="E9EDF2"/>
          </a:solidFill>
          <a:ln/>
        </p:spPr>
      </p:sp>
      <p:sp>
        <p:nvSpPr>
          <p:cNvPr id="50" name="Shape 48"/>
          <p:cNvSpPr/>
          <p:nvPr/>
        </p:nvSpPr>
        <p:spPr>
          <a:xfrm>
            <a:off x="4208929" y="3168692"/>
            <a:ext cx="178785" cy="178785"/>
          </a:xfrm>
          <a:prstGeom prst="roundRect">
            <a:avLst>
              <a:gd name="adj" fmla="val 18000"/>
            </a:avLst>
          </a:prstGeom>
          <a:solidFill>
            <a:srgbClr val="E9EDF2"/>
          </a:solidFill>
          <a:ln/>
        </p:spPr>
      </p:sp>
      <p:sp>
        <p:nvSpPr>
          <p:cNvPr id="51" name="Shape 49"/>
          <p:cNvSpPr/>
          <p:nvPr/>
        </p:nvSpPr>
        <p:spPr>
          <a:xfrm>
            <a:off x="4426960" y="3168692"/>
            <a:ext cx="178785" cy="178785"/>
          </a:xfrm>
          <a:prstGeom prst="roundRect">
            <a:avLst>
              <a:gd name="adj" fmla="val 18000"/>
            </a:avLst>
          </a:prstGeom>
          <a:solidFill>
            <a:srgbClr val="E9EDF2"/>
          </a:solidFill>
          <a:ln/>
        </p:spPr>
      </p:sp>
      <p:sp>
        <p:nvSpPr>
          <p:cNvPr id="52" name="Shape 50"/>
          <p:cNvSpPr/>
          <p:nvPr/>
        </p:nvSpPr>
        <p:spPr>
          <a:xfrm>
            <a:off x="4644991" y="3168692"/>
            <a:ext cx="178785" cy="178785"/>
          </a:xfrm>
          <a:prstGeom prst="roundRect">
            <a:avLst>
              <a:gd name="adj" fmla="val 18000"/>
            </a:avLst>
          </a:prstGeom>
          <a:solidFill>
            <a:srgbClr val="E9EDF2"/>
          </a:solidFill>
          <a:ln/>
        </p:spPr>
      </p:sp>
      <p:sp>
        <p:nvSpPr>
          <p:cNvPr id="53" name="Shape 51"/>
          <p:cNvSpPr/>
          <p:nvPr/>
        </p:nvSpPr>
        <p:spPr>
          <a:xfrm>
            <a:off x="4863021" y="3168692"/>
            <a:ext cx="178785" cy="178785"/>
          </a:xfrm>
          <a:prstGeom prst="roundRect">
            <a:avLst>
              <a:gd name="adj" fmla="val 18000"/>
            </a:avLst>
          </a:prstGeom>
          <a:solidFill>
            <a:srgbClr val="E9EDF2"/>
          </a:solidFill>
          <a:ln/>
        </p:spPr>
      </p:sp>
      <p:sp>
        <p:nvSpPr>
          <p:cNvPr id="54" name="Shape 52"/>
          <p:cNvSpPr/>
          <p:nvPr/>
        </p:nvSpPr>
        <p:spPr>
          <a:xfrm>
            <a:off x="5081052" y="3168692"/>
            <a:ext cx="178785" cy="178785"/>
          </a:xfrm>
          <a:prstGeom prst="roundRect">
            <a:avLst>
              <a:gd name="adj" fmla="val 18000"/>
            </a:avLst>
          </a:prstGeom>
          <a:solidFill>
            <a:srgbClr val="E9EDF2"/>
          </a:solidFill>
          <a:ln/>
        </p:spPr>
      </p:sp>
      <p:sp>
        <p:nvSpPr>
          <p:cNvPr id="55" name="Shape 53"/>
          <p:cNvSpPr/>
          <p:nvPr/>
        </p:nvSpPr>
        <p:spPr>
          <a:xfrm>
            <a:off x="5299082" y="3168692"/>
            <a:ext cx="178785" cy="178785"/>
          </a:xfrm>
          <a:prstGeom prst="roundRect">
            <a:avLst>
              <a:gd name="adj" fmla="val 18000"/>
            </a:avLst>
          </a:prstGeom>
          <a:solidFill>
            <a:srgbClr val="E9EDF2"/>
          </a:solidFill>
          <a:ln/>
        </p:spPr>
      </p:sp>
      <p:sp>
        <p:nvSpPr>
          <p:cNvPr id="56" name="Shape 54"/>
          <p:cNvSpPr/>
          <p:nvPr/>
        </p:nvSpPr>
        <p:spPr>
          <a:xfrm>
            <a:off x="5517113" y="3168692"/>
            <a:ext cx="178785" cy="178785"/>
          </a:xfrm>
          <a:prstGeom prst="roundRect">
            <a:avLst>
              <a:gd name="adj" fmla="val 18000"/>
            </a:avLst>
          </a:prstGeom>
          <a:solidFill>
            <a:srgbClr val="E9EDF2"/>
          </a:solidFill>
          <a:ln/>
        </p:spPr>
      </p:sp>
      <p:sp>
        <p:nvSpPr>
          <p:cNvPr id="57" name="Shape 55"/>
          <p:cNvSpPr/>
          <p:nvPr/>
        </p:nvSpPr>
        <p:spPr>
          <a:xfrm>
            <a:off x="5735144" y="3168692"/>
            <a:ext cx="178785" cy="178785"/>
          </a:xfrm>
          <a:prstGeom prst="roundRect">
            <a:avLst>
              <a:gd name="adj" fmla="val 18000"/>
            </a:avLst>
          </a:prstGeom>
          <a:solidFill>
            <a:srgbClr val="E9EDF2"/>
          </a:solidFill>
          <a:ln/>
        </p:spPr>
      </p:sp>
      <p:sp>
        <p:nvSpPr>
          <p:cNvPr id="58" name="Shape 56"/>
          <p:cNvSpPr/>
          <p:nvPr/>
        </p:nvSpPr>
        <p:spPr>
          <a:xfrm>
            <a:off x="5953174" y="3168692"/>
            <a:ext cx="178785" cy="178785"/>
          </a:xfrm>
          <a:prstGeom prst="roundRect">
            <a:avLst>
              <a:gd name="adj" fmla="val 18000"/>
            </a:avLst>
          </a:prstGeom>
          <a:solidFill>
            <a:srgbClr val="E9EDF2"/>
          </a:solidFill>
          <a:ln/>
        </p:spPr>
      </p:sp>
      <p:sp>
        <p:nvSpPr>
          <p:cNvPr id="59" name="Shape 57"/>
          <p:cNvSpPr/>
          <p:nvPr/>
        </p:nvSpPr>
        <p:spPr>
          <a:xfrm>
            <a:off x="6171205" y="3168692"/>
            <a:ext cx="178785" cy="178785"/>
          </a:xfrm>
          <a:prstGeom prst="roundRect">
            <a:avLst>
              <a:gd name="adj" fmla="val 18000"/>
            </a:avLst>
          </a:prstGeom>
          <a:solidFill>
            <a:srgbClr val="E9EDF2"/>
          </a:solidFill>
          <a:ln/>
        </p:spPr>
      </p:sp>
      <p:sp>
        <p:nvSpPr>
          <p:cNvPr id="60" name="Shape 58"/>
          <p:cNvSpPr/>
          <p:nvPr/>
        </p:nvSpPr>
        <p:spPr>
          <a:xfrm>
            <a:off x="4208929" y="3386722"/>
            <a:ext cx="178785" cy="178785"/>
          </a:xfrm>
          <a:prstGeom prst="roundRect">
            <a:avLst>
              <a:gd name="adj" fmla="val 18000"/>
            </a:avLst>
          </a:prstGeom>
          <a:solidFill>
            <a:srgbClr val="E9EDF2"/>
          </a:solidFill>
          <a:ln/>
        </p:spPr>
      </p:sp>
      <p:sp>
        <p:nvSpPr>
          <p:cNvPr id="61" name="Shape 59"/>
          <p:cNvSpPr/>
          <p:nvPr/>
        </p:nvSpPr>
        <p:spPr>
          <a:xfrm>
            <a:off x="4426960" y="3386722"/>
            <a:ext cx="178785" cy="178785"/>
          </a:xfrm>
          <a:prstGeom prst="roundRect">
            <a:avLst>
              <a:gd name="adj" fmla="val 18000"/>
            </a:avLst>
          </a:prstGeom>
          <a:solidFill>
            <a:srgbClr val="E9EDF2"/>
          </a:solidFill>
          <a:ln/>
        </p:spPr>
      </p:sp>
      <p:sp>
        <p:nvSpPr>
          <p:cNvPr id="62" name="Shape 60"/>
          <p:cNvSpPr/>
          <p:nvPr/>
        </p:nvSpPr>
        <p:spPr>
          <a:xfrm>
            <a:off x="4644991" y="3386722"/>
            <a:ext cx="178785" cy="178785"/>
          </a:xfrm>
          <a:prstGeom prst="roundRect">
            <a:avLst>
              <a:gd name="adj" fmla="val 18000"/>
            </a:avLst>
          </a:prstGeom>
          <a:solidFill>
            <a:srgbClr val="E9EDF2"/>
          </a:solidFill>
          <a:ln/>
        </p:spPr>
      </p:sp>
      <p:sp>
        <p:nvSpPr>
          <p:cNvPr id="63" name="Shape 61"/>
          <p:cNvSpPr/>
          <p:nvPr/>
        </p:nvSpPr>
        <p:spPr>
          <a:xfrm>
            <a:off x="4863021" y="3386722"/>
            <a:ext cx="178785" cy="178785"/>
          </a:xfrm>
          <a:prstGeom prst="roundRect">
            <a:avLst>
              <a:gd name="adj" fmla="val 18000"/>
            </a:avLst>
          </a:prstGeom>
          <a:solidFill>
            <a:srgbClr val="E9EDF2"/>
          </a:solidFill>
          <a:ln/>
        </p:spPr>
      </p:sp>
      <p:sp>
        <p:nvSpPr>
          <p:cNvPr id="64" name="Shape 62"/>
          <p:cNvSpPr/>
          <p:nvPr/>
        </p:nvSpPr>
        <p:spPr>
          <a:xfrm>
            <a:off x="5081052" y="3386722"/>
            <a:ext cx="178785" cy="178785"/>
          </a:xfrm>
          <a:prstGeom prst="roundRect">
            <a:avLst>
              <a:gd name="adj" fmla="val 18000"/>
            </a:avLst>
          </a:prstGeom>
          <a:solidFill>
            <a:srgbClr val="E9EDF2"/>
          </a:solidFill>
          <a:ln/>
        </p:spPr>
      </p:sp>
      <p:sp>
        <p:nvSpPr>
          <p:cNvPr id="65" name="Shape 63"/>
          <p:cNvSpPr/>
          <p:nvPr/>
        </p:nvSpPr>
        <p:spPr>
          <a:xfrm>
            <a:off x="5299082" y="3386722"/>
            <a:ext cx="178785" cy="178785"/>
          </a:xfrm>
          <a:prstGeom prst="roundRect">
            <a:avLst>
              <a:gd name="adj" fmla="val 18000"/>
            </a:avLst>
          </a:prstGeom>
          <a:solidFill>
            <a:srgbClr val="E9EDF2"/>
          </a:solidFill>
          <a:ln/>
        </p:spPr>
      </p:sp>
      <p:sp>
        <p:nvSpPr>
          <p:cNvPr id="66" name="Shape 64"/>
          <p:cNvSpPr/>
          <p:nvPr/>
        </p:nvSpPr>
        <p:spPr>
          <a:xfrm>
            <a:off x="5517113" y="3386722"/>
            <a:ext cx="178785" cy="178785"/>
          </a:xfrm>
          <a:prstGeom prst="roundRect">
            <a:avLst>
              <a:gd name="adj" fmla="val 18000"/>
            </a:avLst>
          </a:prstGeom>
          <a:solidFill>
            <a:srgbClr val="E9EDF2"/>
          </a:solidFill>
          <a:ln/>
        </p:spPr>
      </p:sp>
      <p:sp>
        <p:nvSpPr>
          <p:cNvPr id="67" name="Shape 65"/>
          <p:cNvSpPr/>
          <p:nvPr/>
        </p:nvSpPr>
        <p:spPr>
          <a:xfrm>
            <a:off x="5735144" y="3386722"/>
            <a:ext cx="178785" cy="178785"/>
          </a:xfrm>
          <a:prstGeom prst="roundRect">
            <a:avLst>
              <a:gd name="adj" fmla="val 18000"/>
            </a:avLst>
          </a:prstGeom>
          <a:solidFill>
            <a:srgbClr val="E9EDF2"/>
          </a:solidFill>
          <a:ln/>
        </p:spPr>
      </p:sp>
      <p:sp>
        <p:nvSpPr>
          <p:cNvPr id="68" name="Shape 66"/>
          <p:cNvSpPr/>
          <p:nvPr/>
        </p:nvSpPr>
        <p:spPr>
          <a:xfrm>
            <a:off x="5953174" y="3386722"/>
            <a:ext cx="178785" cy="178785"/>
          </a:xfrm>
          <a:prstGeom prst="roundRect">
            <a:avLst>
              <a:gd name="adj" fmla="val 18000"/>
            </a:avLst>
          </a:prstGeom>
          <a:solidFill>
            <a:srgbClr val="E9EDF2"/>
          </a:solidFill>
          <a:ln/>
        </p:spPr>
      </p:sp>
      <p:sp>
        <p:nvSpPr>
          <p:cNvPr id="69" name="Shape 67"/>
          <p:cNvSpPr/>
          <p:nvPr/>
        </p:nvSpPr>
        <p:spPr>
          <a:xfrm>
            <a:off x="6171205" y="3386722"/>
            <a:ext cx="178785" cy="178785"/>
          </a:xfrm>
          <a:prstGeom prst="roundRect">
            <a:avLst>
              <a:gd name="adj" fmla="val 18000"/>
            </a:avLst>
          </a:prstGeom>
          <a:solidFill>
            <a:srgbClr val="E9EDF2"/>
          </a:solidFill>
          <a:ln/>
        </p:spPr>
      </p:sp>
      <p:sp>
        <p:nvSpPr>
          <p:cNvPr id="70" name="Shape 68"/>
          <p:cNvSpPr/>
          <p:nvPr/>
        </p:nvSpPr>
        <p:spPr>
          <a:xfrm>
            <a:off x="4208929" y="3604753"/>
            <a:ext cx="178785" cy="178785"/>
          </a:xfrm>
          <a:prstGeom prst="roundRect">
            <a:avLst>
              <a:gd name="adj" fmla="val 18000"/>
            </a:avLst>
          </a:prstGeom>
          <a:solidFill>
            <a:srgbClr val="E9EDF2"/>
          </a:solidFill>
          <a:ln/>
        </p:spPr>
      </p:sp>
      <p:sp>
        <p:nvSpPr>
          <p:cNvPr id="71" name="Shape 69"/>
          <p:cNvSpPr/>
          <p:nvPr/>
        </p:nvSpPr>
        <p:spPr>
          <a:xfrm>
            <a:off x="4426960" y="3604753"/>
            <a:ext cx="178785" cy="178785"/>
          </a:xfrm>
          <a:prstGeom prst="roundRect">
            <a:avLst>
              <a:gd name="adj" fmla="val 18000"/>
            </a:avLst>
          </a:prstGeom>
          <a:solidFill>
            <a:srgbClr val="E9EDF2"/>
          </a:solidFill>
          <a:ln/>
        </p:spPr>
      </p:sp>
      <p:sp>
        <p:nvSpPr>
          <p:cNvPr id="72" name="Shape 70"/>
          <p:cNvSpPr/>
          <p:nvPr/>
        </p:nvSpPr>
        <p:spPr>
          <a:xfrm>
            <a:off x="4644991" y="3604753"/>
            <a:ext cx="178785" cy="178785"/>
          </a:xfrm>
          <a:prstGeom prst="roundRect">
            <a:avLst>
              <a:gd name="adj" fmla="val 18000"/>
            </a:avLst>
          </a:prstGeom>
          <a:solidFill>
            <a:srgbClr val="E9EDF2"/>
          </a:solidFill>
          <a:ln/>
        </p:spPr>
      </p:sp>
      <p:sp>
        <p:nvSpPr>
          <p:cNvPr id="73" name="Shape 71"/>
          <p:cNvSpPr/>
          <p:nvPr/>
        </p:nvSpPr>
        <p:spPr>
          <a:xfrm>
            <a:off x="4863021" y="3604753"/>
            <a:ext cx="178785" cy="178785"/>
          </a:xfrm>
          <a:prstGeom prst="roundRect">
            <a:avLst>
              <a:gd name="adj" fmla="val 18000"/>
            </a:avLst>
          </a:prstGeom>
          <a:solidFill>
            <a:srgbClr val="E9EDF2"/>
          </a:solidFill>
          <a:ln/>
        </p:spPr>
      </p:sp>
      <p:sp>
        <p:nvSpPr>
          <p:cNvPr id="74" name="Shape 72"/>
          <p:cNvSpPr/>
          <p:nvPr/>
        </p:nvSpPr>
        <p:spPr>
          <a:xfrm>
            <a:off x="5081052" y="3604753"/>
            <a:ext cx="178785" cy="178785"/>
          </a:xfrm>
          <a:prstGeom prst="roundRect">
            <a:avLst>
              <a:gd name="adj" fmla="val 18000"/>
            </a:avLst>
          </a:prstGeom>
          <a:solidFill>
            <a:srgbClr val="E9EDF2"/>
          </a:solidFill>
          <a:ln/>
        </p:spPr>
      </p:sp>
      <p:sp>
        <p:nvSpPr>
          <p:cNvPr id="75" name="Shape 73"/>
          <p:cNvSpPr/>
          <p:nvPr/>
        </p:nvSpPr>
        <p:spPr>
          <a:xfrm>
            <a:off x="5299082" y="3604753"/>
            <a:ext cx="178785" cy="178785"/>
          </a:xfrm>
          <a:prstGeom prst="roundRect">
            <a:avLst>
              <a:gd name="adj" fmla="val 18000"/>
            </a:avLst>
          </a:prstGeom>
          <a:solidFill>
            <a:srgbClr val="E9EDF2"/>
          </a:solidFill>
          <a:ln/>
        </p:spPr>
      </p:sp>
      <p:sp>
        <p:nvSpPr>
          <p:cNvPr id="76" name="Shape 74"/>
          <p:cNvSpPr/>
          <p:nvPr/>
        </p:nvSpPr>
        <p:spPr>
          <a:xfrm>
            <a:off x="5517113" y="3604753"/>
            <a:ext cx="178785" cy="178785"/>
          </a:xfrm>
          <a:prstGeom prst="roundRect">
            <a:avLst>
              <a:gd name="adj" fmla="val 18000"/>
            </a:avLst>
          </a:prstGeom>
          <a:solidFill>
            <a:srgbClr val="E9EDF2"/>
          </a:solidFill>
          <a:ln/>
        </p:spPr>
      </p:sp>
      <p:sp>
        <p:nvSpPr>
          <p:cNvPr id="77" name="Shape 75"/>
          <p:cNvSpPr/>
          <p:nvPr/>
        </p:nvSpPr>
        <p:spPr>
          <a:xfrm>
            <a:off x="5735144" y="3604753"/>
            <a:ext cx="178785" cy="178785"/>
          </a:xfrm>
          <a:prstGeom prst="roundRect">
            <a:avLst>
              <a:gd name="adj" fmla="val 18000"/>
            </a:avLst>
          </a:prstGeom>
          <a:solidFill>
            <a:srgbClr val="E9EDF2"/>
          </a:solidFill>
          <a:ln/>
        </p:spPr>
      </p:sp>
      <p:sp>
        <p:nvSpPr>
          <p:cNvPr id="78" name="Shape 76"/>
          <p:cNvSpPr/>
          <p:nvPr/>
        </p:nvSpPr>
        <p:spPr>
          <a:xfrm>
            <a:off x="5953174" y="3604753"/>
            <a:ext cx="178785" cy="178785"/>
          </a:xfrm>
          <a:prstGeom prst="roundRect">
            <a:avLst>
              <a:gd name="adj" fmla="val 18000"/>
            </a:avLst>
          </a:prstGeom>
          <a:solidFill>
            <a:srgbClr val="E9EDF2"/>
          </a:solidFill>
          <a:ln/>
        </p:spPr>
      </p:sp>
      <p:sp>
        <p:nvSpPr>
          <p:cNvPr id="79" name="Shape 77"/>
          <p:cNvSpPr/>
          <p:nvPr/>
        </p:nvSpPr>
        <p:spPr>
          <a:xfrm>
            <a:off x="6171205" y="3604753"/>
            <a:ext cx="178785" cy="178785"/>
          </a:xfrm>
          <a:prstGeom prst="roundRect">
            <a:avLst>
              <a:gd name="adj" fmla="val 18000"/>
            </a:avLst>
          </a:prstGeom>
          <a:solidFill>
            <a:srgbClr val="E9EDF2"/>
          </a:solidFill>
          <a:ln/>
        </p:spPr>
      </p:sp>
      <p:sp>
        <p:nvSpPr>
          <p:cNvPr id="80" name="Shape 78"/>
          <p:cNvSpPr/>
          <p:nvPr/>
        </p:nvSpPr>
        <p:spPr>
          <a:xfrm>
            <a:off x="4208929" y="3822784"/>
            <a:ext cx="178785" cy="178785"/>
          </a:xfrm>
          <a:prstGeom prst="roundRect">
            <a:avLst>
              <a:gd name="adj" fmla="val 18000"/>
            </a:avLst>
          </a:prstGeom>
          <a:solidFill>
            <a:srgbClr val="2E7CF6"/>
          </a:solidFill>
          <a:ln/>
        </p:spPr>
      </p:sp>
      <p:sp>
        <p:nvSpPr>
          <p:cNvPr id="81" name="Shape 79"/>
          <p:cNvSpPr/>
          <p:nvPr/>
        </p:nvSpPr>
        <p:spPr>
          <a:xfrm>
            <a:off x="4426960" y="3822784"/>
            <a:ext cx="178785" cy="178785"/>
          </a:xfrm>
          <a:prstGeom prst="roundRect">
            <a:avLst>
              <a:gd name="adj" fmla="val 18000"/>
            </a:avLst>
          </a:prstGeom>
          <a:solidFill>
            <a:srgbClr val="E9EDF2"/>
          </a:solidFill>
          <a:ln/>
        </p:spPr>
      </p:sp>
      <p:sp>
        <p:nvSpPr>
          <p:cNvPr id="82" name="Shape 80"/>
          <p:cNvSpPr/>
          <p:nvPr/>
        </p:nvSpPr>
        <p:spPr>
          <a:xfrm>
            <a:off x="4644991" y="3822784"/>
            <a:ext cx="178785" cy="178785"/>
          </a:xfrm>
          <a:prstGeom prst="roundRect">
            <a:avLst>
              <a:gd name="adj" fmla="val 18000"/>
            </a:avLst>
          </a:prstGeom>
          <a:solidFill>
            <a:srgbClr val="E9EDF2"/>
          </a:solidFill>
          <a:ln/>
        </p:spPr>
      </p:sp>
      <p:sp>
        <p:nvSpPr>
          <p:cNvPr id="83" name="Shape 81"/>
          <p:cNvSpPr/>
          <p:nvPr/>
        </p:nvSpPr>
        <p:spPr>
          <a:xfrm>
            <a:off x="4863021" y="3822784"/>
            <a:ext cx="178785" cy="178785"/>
          </a:xfrm>
          <a:prstGeom prst="roundRect">
            <a:avLst>
              <a:gd name="adj" fmla="val 18000"/>
            </a:avLst>
          </a:prstGeom>
          <a:solidFill>
            <a:srgbClr val="E9EDF2"/>
          </a:solidFill>
          <a:ln/>
        </p:spPr>
      </p:sp>
      <p:sp>
        <p:nvSpPr>
          <p:cNvPr id="84" name="Shape 82"/>
          <p:cNvSpPr/>
          <p:nvPr/>
        </p:nvSpPr>
        <p:spPr>
          <a:xfrm>
            <a:off x="5081052" y="3822784"/>
            <a:ext cx="178785" cy="178785"/>
          </a:xfrm>
          <a:prstGeom prst="roundRect">
            <a:avLst>
              <a:gd name="adj" fmla="val 18000"/>
            </a:avLst>
          </a:prstGeom>
          <a:solidFill>
            <a:srgbClr val="E9EDF2"/>
          </a:solidFill>
          <a:ln/>
        </p:spPr>
      </p:sp>
      <p:sp>
        <p:nvSpPr>
          <p:cNvPr id="85" name="Shape 83"/>
          <p:cNvSpPr/>
          <p:nvPr/>
        </p:nvSpPr>
        <p:spPr>
          <a:xfrm>
            <a:off x="5299082" y="3822784"/>
            <a:ext cx="178785" cy="178785"/>
          </a:xfrm>
          <a:prstGeom prst="roundRect">
            <a:avLst>
              <a:gd name="adj" fmla="val 18000"/>
            </a:avLst>
          </a:prstGeom>
          <a:solidFill>
            <a:srgbClr val="E9EDF2"/>
          </a:solidFill>
          <a:ln/>
        </p:spPr>
      </p:sp>
      <p:sp>
        <p:nvSpPr>
          <p:cNvPr id="86" name="Shape 84"/>
          <p:cNvSpPr/>
          <p:nvPr/>
        </p:nvSpPr>
        <p:spPr>
          <a:xfrm>
            <a:off x="5517113" y="3822784"/>
            <a:ext cx="178785" cy="178785"/>
          </a:xfrm>
          <a:prstGeom prst="roundRect">
            <a:avLst>
              <a:gd name="adj" fmla="val 18000"/>
            </a:avLst>
          </a:prstGeom>
          <a:solidFill>
            <a:srgbClr val="E9EDF2"/>
          </a:solidFill>
          <a:ln/>
        </p:spPr>
      </p:sp>
      <p:sp>
        <p:nvSpPr>
          <p:cNvPr id="87" name="Shape 85"/>
          <p:cNvSpPr/>
          <p:nvPr/>
        </p:nvSpPr>
        <p:spPr>
          <a:xfrm>
            <a:off x="5735144" y="3822784"/>
            <a:ext cx="178785" cy="178785"/>
          </a:xfrm>
          <a:prstGeom prst="roundRect">
            <a:avLst>
              <a:gd name="adj" fmla="val 18000"/>
            </a:avLst>
          </a:prstGeom>
          <a:solidFill>
            <a:srgbClr val="E9EDF2"/>
          </a:solidFill>
          <a:ln/>
        </p:spPr>
      </p:sp>
      <p:sp>
        <p:nvSpPr>
          <p:cNvPr id="88" name="Shape 86"/>
          <p:cNvSpPr/>
          <p:nvPr/>
        </p:nvSpPr>
        <p:spPr>
          <a:xfrm>
            <a:off x="5953174" y="3822784"/>
            <a:ext cx="178785" cy="178785"/>
          </a:xfrm>
          <a:prstGeom prst="roundRect">
            <a:avLst>
              <a:gd name="adj" fmla="val 18000"/>
            </a:avLst>
          </a:prstGeom>
          <a:solidFill>
            <a:srgbClr val="E9EDF2"/>
          </a:solidFill>
          <a:ln/>
        </p:spPr>
      </p:sp>
      <p:sp>
        <p:nvSpPr>
          <p:cNvPr id="89" name="Shape 87"/>
          <p:cNvSpPr/>
          <p:nvPr/>
        </p:nvSpPr>
        <p:spPr>
          <a:xfrm>
            <a:off x="6171205" y="3822784"/>
            <a:ext cx="178785" cy="178785"/>
          </a:xfrm>
          <a:prstGeom prst="roundRect">
            <a:avLst>
              <a:gd name="adj" fmla="val 18000"/>
            </a:avLst>
          </a:prstGeom>
          <a:solidFill>
            <a:srgbClr val="E9EDF2"/>
          </a:solidFill>
          <a:ln/>
        </p:spPr>
      </p:sp>
      <p:sp>
        <p:nvSpPr>
          <p:cNvPr id="90" name="Shape 88"/>
          <p:cNvSpPr/>
          <p:nvPr/>
        </p:nvSpPr>
        <p:spPr>
          <a:xfrm>
            <a:off x="4208929" y="4040814"/>
            <a:ext cx="178785" cy="178785"/>
          </a:xfrm>
          <a:prstGeom prst="roundRect">
            <a:avLst>
              <a:gd name="adj" fmla="val 18000"/>
            </a:avLst>
          </a:prstGeom>
          <a:solidFill>
            <a:srgbClr val="2E7CF6"/>
          </a:solidFill>
          <a:ln/>
        </p:spPr>
      </p:sp>
      <p:sp>
        <p:nvSpPr>
          <p:cNvPr id="91" name="Shape 89"/>
          <p:cNvSpPr/>
          <p:nvPr/>
        </p:nvSpPr>
        <p:spPr>
          <a:xfrm>
            <a:off x="4426960" y="4040814"/>
            <a:ext cx="178785" cy="178785"/>
          </a:xfrm>
          <a:prstGeom prst="roundRect">
            <a:avLst>
              <a:gd name="adj" fmla="val 18000"/>
            </a:avLst>
          </a:prstGeom>
          <a:solidFill>
            <a:srgbClr val="2E7CF6"/>
          </a:solidFill>
          <a:ln/>
        </p:spPr>
      </p:sp>
      <p:sp>
        <p:nvSpPr>
          <p:cNvPr id="92" name="Shape 90"/>
          <p:cNvSpPr/>
          <p:nvPr/>
        </p:nvSpPr>
        <p:spPr>
          <a:xfrm>
            <a:off x="4644991" y="4040814"/>
            <a:ext cx="178785" cy="178785"/>
          </a:xfrm>
          <a:prstGeom prst="roundRect">
            <a:avLst>
              <a:gd name="adj" fmla="val 18000"/>
            </a:avLst>
          </a:prstGeom>
          <a:solidFill>
            <a:srgbClr val="2E7CF6"/>
          </a:solidFill>
          <a:ln/>
        </p:spPr>
      </p:sp>
      <p:sp>
        <p:nvSpPr>
          <p:cNvPr id="93" name="Shape 91"/>
          <p:cNvSpPr/>
          <p:nvPr/>
        </p:nvSpPr>
        <p:spPr>
          <a:xfrm>
            <a:off x="4863021" y="4040814"/>
            <a:ext cx="178785" cy="178785"/>
          </a:xfrm>
          <a:prstGeom prst="roundRect">
            <a:avLst>
              <a:gd name="adj" fmla="val 18000"/>
            </a:avLst>
          </a:prstGeom>
          <a:solidFill>
            <a:srgbClr val="2E7CF6"/>
          </a:solidFill>
          <a:ln/>
        </p:spPr>
      </p:sp>
      <p:sp>
        <p:nvSpPr>
          <p:cNvPr id="94" name="Shape 92"/>
          <p:cNvSpPr/>
          <p:nvPr/>
        </p:nvSpPr>
        <p:spPr>
          <a:xfrm>
            <a:off x="5081052" y="4040814"/>
            <a:ext cx="178785" cy="178785"/>
          </a:xfrm>
          <a:prstGeom prst="roundRect">
            <a:avLst>
              <a:gd name="adj" fmla="val 18000"/>
            </a:avLst>
          </a:prstGeom>
          <a:solidFill>
            <a:srgbClr val="2E7CF6"/>
          </a:solidFill>
          <a:ln/>
        </p:spPr>
      </p:sp>
      <p:sp>
        <p:nvSpPr>
          <p:cNvPr id="95" name="Shape 93"/>
          <p:cNvSpPr/>
          <p:nvPr/>
        </p:nvSpPr>
        <p:spPr>
          <a:xfrm>
            <a:off x="5299082" y="4040814"/>
            <a:ext cx="178785" cy="178785"/>
          </a:xfrm>
          <a:prstGeom prst="roundRect">
            <a:avLst>
              <a:gd name="adj" fmla="val 18000"/>
            </a:avLst>
          </a:prstGeom>
          <a:solidFill>
            <a:srgbClr val="2E7CF6"/>
          </a:solidFill>
          <a:ln/>
        </p:spPr>
      </p:sp>
      <p:sp>
        <p:nvSpPr>
          <p:cNvPr id="96" name="Shape 94"/>
          <p:cNvSpPr/>
          <p:nvPr/>
        </p:nvSpPr>
        <p:spPr>
          <a:xfrm>
            <a:off x="5517113" y="4040814"/>
            <a:ext cx="178785" cy="178785"/>
          </a:xfrm>
          <a:prstGeom prst="roundRect">
            <a:avLst>
              <a:gd name="adj" fmla="val 18000"/>
            </a:avLst>
          </a:prstGeom>
          <a:solidFill>
            <a:srgbClr val="2E7CF6"/>
          </a:solidFill>
          <a:ln/>
        </p:spPr>
      </p:sp>
      <p:sp>
        <p:nvSpPr>
          <p:cNvPr id="97" name="Shape 95"/>
          <p:cNvSpPr/>
          <p:nvPr/>
        </p:nvSpPr>
        <p:spPr>
          <a:xfrm>
            <a:off x="5735144" y="4040814"/>
            <a:ext cx="178785" cy="178785"/>
          </a:xfrm>
          <a:prstGeom prst="roundRect">
            <a:avLst>
              <a:gd name="adj" fmla="val 18000"/>
            </a:avLst>
          </a:prstGeom>
          <a:solidFill>
            <a:srgbClr val="2E7CF6"/>
          </a:solidFill>
          <a:ln/>
        </p:spPr>
      </p:sp>
      <p:sp>
        <p:nvSpPr>
          <p:cNvPr id="98" name="Shape 96"/>
          <p:cNvSpPr/>
          <p:nvPr/>
        </p:nvSpPr>
        <p:spPr>
          <a:xfrm>
            <a:off x="5953174" y="4040814"/>
            <a:ext cx="178785" cy="178785"/>
          </a:xfrm>
          <a:prstGeom prst="roundRect">
            <a:avLst>
              <a:gd name="adj" fmla="val 18000"/>
            </a:avLst>
          </a:prstGeom>
          <a:solidFill>
            <a:srgbClr val="2E7CF6"/>
          </a:solidFill>
          <a:ln/>
        </p:spPr>
      </p:sp>
      <p:sp>
        <p:nvSpPr>
          <p:cNvPr id="99" name="Shape 97"/>
          <p:cNvSpPr/>
          <p:nvPr/>
        </p:nvSpPr>
        <p:spPr>
          <a:xfrm>
            <a:off x="6171205" y="4040814"/>
            <a:ext cx="178785" cy="178785"/>
          </a:xfrm>
          <a:prstGeom prst="roundRect">
            <a:avLst>
              <a:gd name="adj" fmla="val 18000"/>
            </a:avLst>
          </a:prstGeom>
          <a:solidFill>
            <a:srgbClr val="2E7CF6"/>
          </a:solidFill>
          <a:ln/>
        </p:spPr>
      </p:sp>
      <p:sp>
        <p:nvSpPr>
          <p:cNvPr id="100" name="Shape 98"/>
          <p:cNvSpPr/>
          <p:nvPr/>
        </p:nvSpPr>
        <p:spPr>
          <a:xfrm>
            <a:off x="4208929" y="4258845"/>
            <a:ext cx="178785" cy="178785"/>
          </a:xfrm>
          <a:prstGeom prst="roundRect">
            <a:avLst>
              <a:gd name="adj" fmla="val 18000"/>
            </a:avLst>
          </a:prstGeom>
          <a:solidFill>
            <a:srgbClr val="2E7CF6"/>
          </a:solidFill>
          <a:ln/>
        </p:spPr>
      </p:sp>
      <p:sp>
        <p:nvSpPr>
          <p:cNvPr id="101" name="Shape 99"/>
          <p:cNvSpPr/>
          <p:nvPr/>
        </p:nvSpPr>
        <p:spPr>
          <a:xfrm>
            <a:off x="4426960" y="4258845"/>
            <a:ext cx="178785" cy="178785"/>
          </a:xfrm>
          <a:prstGeom prst="roundRect">
            <a:avLst>
              <a:gd name="adj" fmla="val 18000"/>
            </a:avLst>
          </a:prstGeom>
          <a:solidFill>
            <a:srgbClr val="2E7CF6"/>
          </a:solidFill>
          <a:ln/>
        </p:spPr>
      </p:sp>
      <p:sp>
        <p:nvSpPr>
          <p:cNvPr id="102" name="Shape 100"/>
          <p:cNvSpPr/>
          <p:nvPr/>
        </p:nvSpPr>
        <p:spPr>
          <a:xfrm>
            <a:off x="4644991" y="4258845"/>
            <a:ext cx="178785" cy="178785"/>
          </a:xfrm>
          <a:prstGeom prst="roundRect">
            <a:avLst>
              <a:gd name="adj" fmla="val 18000"/>
            </a:avLst>
          </a:prstGeom>
          <a:solidFill>
            <a:srgbClr val="2E7CF6"/>
          </a:solidFill>
          <a:ln/>
        </p:spPr>
      </p:sp>
      <p:sp>
        <p:nvSpPr>
          <p:cNvPr id="103" name="Shape 101"/>
          <p:cNvSpPr/>
          <p:nvPr/>
        </p:nvSpPr>
        <p:spPr>
          <a:xfrm>
            <a:off x="4863021" y="4258845"/>
            <a:ext cx="178785" cy="178785"/>
          </a:xfrm>
          <a:prstGeom prst="roundRect">
            <a:avLst>
              <a:gd name="adj" fmla="val 18000"/>
            </a:avLst>
          </a:prstGeom>
          <a:solidFill>
            <a:srgbClr val="2E7CF6"/>
          </a:solidFill>
          <a:ln/>
        </p:spPr>
      </p:sp>
      <p:sp>
        <p:nvSpPr>
          <p:cNvPr id="104" name="Shape 102"/>
          <p:cNvSpPr/>
          <p:nvPr/>
        </p:nvSpPr>
        <p:spPr>
          <a:xfrm>
            <a:off x="5081052" y="4258845"/>
            <a:ext cx="178785" cy="178785"/>
          </a:xfrm>
          <a:prstGeom prst="roundRect">
            <a:avLst>
              <a:gd name="adj" fmla="val 18000"/>
            </a:avLst>
          </a:prstGeom>
          <a:solidFill>
            <a:srgbClr val="2E7CF6"/>
          </a:solidFill>
          <a:ln/>
        </p:spPr>
      </p:sp>
      <p:sp>
        <p:nvSpPr>
          <p:cNvPr id="105" name="Shape 103"/>
          <p:cNvSpPr/>
          <p:nvPr/>
        </p:nvSpPr>
        <p:spPr>
          <a:xfrm>
            <a:off x="5299082" y="4258845"/>
            <a:ext cx="178785" cy="178785"/>
          </a:xfrm>
          <a:prstGeom prst="roundRect">
            <a:avLst>
              <a:gd name="adj" fmla="val 18000"/>
            </a:avLst>
          </a:prstGeom>
          <a:solidFill>
            <a:srgbClr val="2E7CF6"/>
          </a:solidFill>
          <a:ln/>
        </p:spPr>
      </p:sp>
      <p:sp>
        <p:nvSpPr>
          <p:cNvPr id="106" name="Shape 104"/>
          <p:cNvSpPr/>
          <p:nvPr/>
        </p:nvSpPr>
        <p:spPr>
          <a:xfrm>
            <a:off x="5517113" y="4258845"/>
            <a:ext cx="178785" cy="178785"/>
          </a:xfrm>
          <a:prstGeom prst="roundRect">
            <a:avLst>
              <a:gd name="adj" fmla="val 18000"/>
            </a:avLst>
          </a:prstGeom>
          <a:solidFill>
            <a:srgbClr val="2E7CF6"/>
          </a:solidFill>
          <a:ln/>
        </p:spPr>
      </p:sp>
      <p:sp>
        <p:nvSpPr>
          <p:cNvPr id="107" name="Shape 105"/>
          <p:cNvSpPr/>
          <p:nvPr/>
        </p:nvSpPr>
        <p:spPr>
          <a:xfrm>
            <a:off x="5735144" y="4258845"/>
            <a:ext cx="178785" cy="178785"/>
          </a:xfrm>
          <a:prstGeom prst="roundRect">
            <a:avLst>
              <a:gd name="adj" fmla="val 18000"/>
            </a:avLst>
          </a:prstGeom>
          <a:solidFill>
            <a:srgbClr val="2E7CF6"/>
          </a:solidFill>
          <a:ln/>
        </p:spPr>
      </p:sp>
      <p:sp>
        <p:nvSpPr>
          <p:cNvPr id="108" name="Shape 106"/>
          <p:cNvSpPr/>
          <p:nvPr/>
        </p:nvSpPr>
        <p:spPr>
          <a:xfrm>
            <a:off x="5953174" y="4258845"/>
            <a:ext cx="178785" cy="178785"/>
          </a:xfrm>
          <a:prstGeom prst="roundRect">
            <a:avLst>
              <a:gd name="adj" fmla="val 18000"/>
            </a:avLst>
          </a:prstGeom>
          <a:solidFill>
            <a:srgbClr val="2E7CF6"/>
          </a:solidFill>
          <a:ln/>
        </p:spPr>
      </p:sp>
      <p:sp>
        <p:nvSpPr>
          <p:cNvPr id="109" name="Shape 107"/>
          <p:cNvSpPr/>
          <p:nvPr/>
        </p:nvSpPr>
        <p:spPr>
          <a:xfrm>
            <a:off x="6171205" y="4258845"/>
            <a:ext cx="178785" cy="178785"/>
          </a:xfrm>
          <a:prstGeom prst="roundRect">
            <a:avLst>
              <a:gd name="adj" fmla="val 18000"/>
            </a:avLst>
          </a:prstGeom>
          <a:solidFill>
            <a:srgbClr val="2E7CF6"/>
          </a:solidFill>
          <a:ln/>
        </p:spPr>
      </p:sp>
      <p:sp>
        <p:nvSpPr>
          <p:cNvPr id="110" name="Shape 108"/>
          <p:cNvSpPr/>
          <p:nvPr/>
        </p:nvSpPr>
        <p:spPr>
          <a:xfrm>
            <a:off x="4208929" y="4476876"/>
            <a:ext cx="178785" cy="178785"/>
          </a:xfrm>
          <a:prstGeom prst="roundRect">
            <a:avLst>
              <a:gd name="adj" fmla="val 18000"/>
            </a:avLst>
          </a:prstGeom>
          <a:solidFill>
            <a:srgbClr val="2E7CF6"/>
          </a:solidFill>
          <a:ln/>
        </p:spPr>
      </p:sp>
      <p:sp>
        <p:nvSpPr>
          <p:cNvPr id="111" name="Shape 109"/>
          <p:cNvSpPr/>
          <p:nvPr/>
        </p:nvSpPr>
        <p:spPr>
          <a:xfrm>
            <a:off x="4426960" y="4476876"/>
            <a:ext cx="178785" cy="178785"/>
          </a:xfrm>
          <a:prstGeom prst="roundRect">
            <a:avLst>
              <a:gd name="adj" fmla="val 18000"/>
            </a:avLst>
          </a:prstGeom>
          <a:solidFill>
            <a:srgbClr val="2E7CF6"/>
          </a:solidFill>
          <a:ln/>
        </p:spPr>
      </p:sp>
      <p:sp>
        <p:nvSpPr>
          <p:cNvPr id="112" name="Shape 110"/>
          <p:cNvSpPr/>
          <p:nvPr/>
        </p:nvSpPr>
        <p:spPr>
          <a:xfrm>
            <a:off x="4644991" y="4476876"/>
            <a:ext cx="178785" cy="178785"/>
          </a:xfrm>
          <a:prstGeom prst="roundRect">
            <a:avLst>
              <a:gd name="adj" fmla="val 18000"/>
            </a:avLst>
          </a:prstGeom>
          <a:solidFill>
            <a:srgbClr val="2E7CF6"/>
          </a:solidFill>
          <a:ln/>
        </p:spPr>
      </p:sp>
      <p:sp>
        <p:nvSpPr>
          <p:cNvPr id="113" name="Shape 111"/>
          <p:cNvSpPr/>
          <p:nvPr/>
        </p:nvSpPr>
        <p:spPr>
          <a:xfrm>
            <a:off x="4863021" y="4476876"/>
            <a:ext cx="178785" cy="178785"/>
          </a:xfrm>
          <a:prstGeom prst="roundRect">
            <a:avLst>
              <a:gd name="adj" fmla="val 18000"/>
            </a:avLst>
          </a:prstGeom>
          <a:solidFill>
            <a:srgbClr val="2E7CF6"/>
          </a:solidFill>
          <a:ln/>
        </p:spPr>
      </p:sp>
      <p:sp>
        <p:nvSpPr>
          <p:cNvPr id="114" name="Shape 112"/>
          <p:cNvSpPr/>
          <p:nvPr/>
        </p:nvSpPr>
        <p:spPr>
          <a:xfrm>
            <a:off x="5081052" y="4476876"/>
            <a:ext cx="178785" cy="178785"/>
          </a:xfrm>
          <a:prstGeom prst="roundRect">
            <a:avLst>
              <a:gd name="adj" fmla="val 18000"/>
            </a:avLst>
          </a:prstGeom>
          <a:solidFill>
            <a:srgbClr val="2E7CF6"/>
          </a:solidFill>
          <a:ln/>
        </p:spPr>
      </p:sp>
      <p:sp>
        <p:nvSpPr>
          <p:cNvPr id="115" name="Shape 113"/>
          <p:cNvSpPr/>
          <p:nvPr/>
        </p:nvSpPr>
        <p:spPr>
          <a:xfrm>
            <a:off x="5299082" y="4476876"/>
            <a:ext cx="178785" cy="178785"/>
          </a:xfrm>
          <a:prstGeom prst="roundRect">
            <a:avLst>
              <a:gd name="adj" fmla="val 18000"/>
            </a:avLst>
          </a:prstGeom>
          <a:solidFill>
            <a:srgbClr val="2E7CF6"/>
          </a:solidFill>
          <a:ln/>
        </p:spPr>
      </p:sp>
      <p:sp>
        <p:nvSpPr>
          <p:cNvPr id="116" name="Shape 114"/>
          <p:cNvSpPr/>
          <p:nvPr/>
        </p:nvSpPr>
        <p:spPr>
          <a:xfrm>
            <a:off x="5517113" y="4476876"/>
            <a:ext cx="178785" cy="178785"/>
          </a:xfrm>
          <a:prstGeom prst="roundRect">
            <a:avLst>
              <a:gd name="adj" fmla="val 18000"/>
            </a:avLst>
          </a:prstGeom>
          <a:solidFill>
            <a:srgbClr val="2E7CF6"/>
          </a:solidFill>
          <a:ln/>
        </p:spPr>
      </p:sp>
      <p:sp>
        <p:nvSpPr>
          <p:cNvPr id="117" name="Shape 115"/>
          <p:cNvSpPr/>
          <p:nvPr/>
        </p:nvSpPr>
        <p:spPr>
          <a:xfrm>
            <a:off x="5735144" y="4476876"/>
            <a:ext cx="178785" cy="178785"/>
          </a:xfrm>
          <a:prstGeom prst="roundRect">
            <a:avLst>
              <a:gd name="adj" fmla="val 18000"/>
            </a:avLst>
          </a:prstGeom>
          <a:solidFill>
            <a:srgbClr val="2E7CF6"/>
          </a:solidFill>
          <a:ln/>
        </p:spPr>
      </p:sp>
      <p:sp>
        <p:nvSpPr>
          <p:cNvPr id="118" name="Shape 116"/>
          <p:cNvSpPr/>
          <p:nvPr/>
        </p:nvSpPr>
        <p:spPr>
          <a:xfrm>
            <a:off x="5953174" y="4476876"/>
            <a:ext cx="178785" cy="178785"/>
          </a:xfrm>
          <a:prstGeom prst="roundRect">
            <a:avLst>
              <a:gd name="adj" fmla="val 18000"/>
            </a:avLst>
          </a:prstGeom>
          <a:solidFill>
            <a:srgbClr val="2E7CF6"/>
          </a:solidFill>
          <a:ln/>
        </p:spPr>
      </p:sp>
      <p:sp>
        <p:nvSpPr>
          <p:cNvPr id="119" name="Shape 117"/>
          <p:cNvSpPr/>
          <p:nvPr/>
        </p:nvSpPr>
        <p:spPr>
          <a:xfrm>
            <a:off x="6171205" y="4476876"/>
            <a:ext cx="178785" cy="178785"/>
          </a:xfrm>
          <a:prstGeom prst="roundRect">
            <a:avLst>
              <a:gd name="adj" fmla="val 18000"/>
            </a:avLst>
          </a:prstGeom>
          <a:solidFill>
            <a:srgbClr val="2E7CF6"/>
          </a:solidFill>
          <a:ln/>
        </p:spPr>
      </p:sp>
      <p:sp>
        <p:nvSpPr>
          <p:cNvPr id="120" name="Text 118"/>
          <p:cNvSpPr/>
          <p:nvPr/>
        </p:nvSpPr>
        <p:spPr>
          <a:xfrm>
            <a:off x="6663556" y="2950661"/>
            <a:ext cx="1509567" cy="731520"/>
          </a:xfrm>
          <a:prstGeom prst="rect">
            <a:avLst/>
          </a:prstGeom>
          <a:noFill/>
          <a:ln/>
        </p:spPr>
        <p:txBody>
          <a:bodyPr wrap="square" lIns="0" tIns="0" rIns="0" bIns="0" rtlCol="0" anchor="ctr"/>
          <a:lstStyle/>
          <a:p>
            <a:pPr indent="0" marL="0">
              <a:buNone/>
            </a:pPr>
            <a:r>
              <a:rPr lang="en-US" sz="4000" b="1" dirty="0">
                <a:solidFill>
                  <a:srgbClr val="1A1A1A"/>
                </a:solidFill>
                <a:latin typeface="Arial" pitchFamily="34" charset="0"/>
                <a:ea typeface="Arial" pitchFamily="34" charset="-122"/>
                <a:cs typeface="Arial" pitchFamily="34" charset="-120"/>
              </a:rPr>
              <a:t>31%</a:t>
            </a:r>
            <a:endParaRPr lang="en-US" sz="4000" dirty="0"/>
          </a:p>
        </p:txBody>
      </p:sp>
      <p:sp>
        <p:nvSpPr>
          <p:cNvPr id="121" name="Text 119"/>
          <p:cNvSpPr/>
          <p:nvPr/>
        </p:nvSpPr>
        <p:spPr>
          <a:xfrm>
            <a:off x="6663556" y="3727901"/>
            <a:ext cx="1509567" cy="914400"/>
          </a:xfrm>
          <a:prstGeom prst="rect">
            <a:avLst/>
          </a:prstGeom>
          <a:noFill/>
          <a:ln/>
        </p:spPr>
        <p:txBody>
          <a:bodyPr wrap="square" lIns="0" tIns="0" rIns="0" bIns="0" rtlCol="0" anchor="t"/>
          <a:lstStyle/>
          <a:p>
            <a:pPr indent="0" marL="0">
              <a:lnSpc>
                <a:spcPct val="115000"/>
              </a:lnSpc>
              <a:buNone/>
            </a:pPr>
            <a:r>
              <a:rPr lang="en-US" sz="1200" dirty="0">
                <a:solidFill>
                  <a:srgbClr val="595959"/>
                </a:solidFill>
                <a:latin typeface="Arial" pitchFamily="34" charset="0"/>
                <a:ea typeface="Arial" pitchFamily="34" charset="-122"/>
                <a:cs typeface="Arial" pitchFamily="34" charset="-120"/>
              </a:rPr>
              <a:t>of installed-base parts spend captured today</a:t>
            </a:r>
            <a:endParaRPr lang="en-US" sz="1200" dirty="0"/>
          </a:p>
        </p:txBody>
      </p:sp>
      <p:sp>
        <p:nvSpPr>
          <p:cNvPr id="122" name="Text 120"/>
          <p:cNvSpPr/>
          <p:nvPr/>
        </p:nvSpPr>
        <p:spPr>
          <a:xfrm>
            <a:off x="8538882" y="1993392"/>
            <a:ext cx="3119718"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Premium sweet spot</a:t>
            </a:r>
            <a:endParaRPr lang="en-US" sz="1000" dirty="0"/>
          </a:p>
        </p:txBody>
      </p:sp>
      <p:sp>
        <p:nvSpPr>
          <p:cNvPr id="123" name="Shape 121"/>
          <p:cNvSpPr/>
          <p:nvPr/>
        </p:nvSpPr>
        <p:spPr>
          <a:xfrm>
            <a:off x="9345885" y="2624328"/>
            <a:ext cx="1505712" cy="1505712"/>
          </a:xfrm>
          <a:prstGeom prst="ellipse">
            <a:avLst/>
          </a:prstGeom>
          <a:solidFill>
            <a:srgbClr val="2E7CF6">
              <a:alpha val="38000"/>
            </a:srgbClr>
          </a:solidFill>
          <a:ln w="12700">
            <a:solidFill>
              <a:srgbClr val="2E7CF6"/>
            </a:solidFill>
            <a:prstDash val="solid"/>
          </a:ln>
        </p:spPr>
      </p:sp>
      <p:sp>
        <p:nvSpPr>
          <p:cNvPr id="124" name="Shape 122"/>
          <p:cNvSpPr/>
          <p:nvPr/>
        </p:nvSpPr>
        <p:spPr>
          <a:xfrm>
            <a:off x="8916456" y="3371161"/>
            <a:ext cx="1505712" cy="1505712"/>
          </a:xfrm>
          <a:prstGeom prst="ellipse">
            <a:avLst/>
          </a:prstGeom>
          <a:solidFill>
            <a:srgbClr val="8CB7FA">
              <a:alpha val="38000"/>
            </a:srgbClr>
          </a:solidFill>
          <a:ln w="12700">
            <a:solidFill>
              <a:srgbClr val="8CB7FA"/>
            </a:solidFill>
            <a:prstDash val="solid"/>
          </a:ln>
        </p:spPr>
      </p:sp>
      <p:sp>
        <p:nvSpPr>
          <p:cNvPr id="125" name="Shape 123"/>
          <p:cNvSpPr/>
          <p:nvPr/>
        </p:nvSpPr>
        <p:spPr>
          <a:xfrm>
            <a:off x="9775314" y="3371161"/>
            <a:ext cx="1505712" cy="1505712"/>
          </a:xfrm>
          <a:prstGeom prst="ellipse">
            <a:avLst/>
          </a:prstGeom>
          <a:solidFill>
            <a:srgbClr val="2057AC">
              <a:alpha val="38000"/>
            </a:srgbClr>
          </a:solidFill>
          <a:ln w="12700">
            <a:solidFill>
              <a:srgbClr val="2057AC"/>
            </a:solidFill>
            <a:prstDash val="solid"/>
          </a:ln>
        </p:spPr>
      </p:sp>
      <p:sp>
        <p:nvSpPr>
          <p:cNvPr id="126" name="Text 124"/>
          <p:cNvSpPr/>
          <p:nvPr/>
        </p:nvSpPr>
        <p:spPr>
          <a:xfrm>
            <a:off x="9367221" y="3828867"/>
            <a:ext cx="1463040" cy="274320"/>
          </a:xfrm>
          <a:prstGeom prst="rect">
            <a:avLst/>
          </a:prstGeom>
          <a:noFill/>
          <a:ln/>
        </p:spPr>
        <p:txBody>
          <a:bodyPr wrap="square" lIns="0" tIns="0" rIns="0" bIns="0" rtlCol="0" anchor="ctr"/>
          <a:lstStyle/>
          <a:p>
            <a:pPr algn="ctr" indent="0" marL="0">
              <a:buNone/>
            </a:pPr>
            <a:r>
              <a:rPr lang="en-US" sz="1200" b="1" dirty="0">
                <a:solidFill>
                  <a:srgbClr val="1A1A1A"/>
                </a:solidFill>
                <a:latin typeface="Arial" pitchFamily="34" charset="0"/>
                <a:ea typeface="Arial" pitchFamily="34" charset="-122"/>
                <a:cs typeface="Arial" pitchFamily="34" charset="-120"/>
              </a:rPr>
              <a:t>Premium</a:t>
            </a:r>
            <a:endParaRPr lang="en-US" sz="1200" dirty="0"/>
          </a:p>
        </p:txBody>
      </p:sp>
      <p:sp>
        <p:nvSpPr>
          <p:cNvPr id="127" name="Text 125"/>
          <p:cNvSpPr/>
          <p:nvPr/>
        </p:nvSpPr>
        <p:spPr>
          <a:xfrm>
            <a:off x="9184341" y="2350008"/>
            <a:ext cx="1828800" cy="256032"/>
          </a:xfrm>
          <a:prstGeom prst="rect">
            <a:avLst/>
          </a:prstGeom>
          <a:noFill/>
          <a:ln/>
        </p:spPr>
        <p:txBody>
          <a:bodyPr wrap="square" lIns="0" tIns="0" rIns="0" bIns="0" rtlCol="0" anchor="ctr"/>
          <a:lstStyle/>
          <a:p>
            <a:pPr algn="ctr" indent="0" marL="0">
              <a:buNone/>
            </a:pPr>
            <a:r>
              <a:rPr lang="en-US" sz="1100" b="1" dirty="0">
                <a:solidFill>
                  <a:srgbClr val="1A1A1A"/>
                </a:solidFill>
                <a:latin typeface="Arial" pitchFamily="34" charset="0"/>
                <a:ea typeface="Arial" pitchFamily="34" charset="-122"/>
                <a:cs typeface="Arial" pitchFamily="34" charset="-120"/>
              </a:rPr>
              <a:t>Uptime need</a:t>
            </a:r>
            <a:endParaRPr lang="en-US" sz="1100" dirty="0"/>
          </a:p>
        </p:txBody>
      </p:sp>
      <p:sp>
        <p:nvSpPr>
          <p:cNvPr id="128" name="Text 126"/>
          <p:cNvSpPr/>
          <p:nvPr/>
        </p:nvSpPr>
        <p:spPr>
          <a:xfrm>
            <a:off x="8459256" y="4913449"/>
            <a:ext cx="1828800" cy="256032"/>
          </a:xfrm>
          <a:prstGeom prst="rect">
            <a:avLst/>
          </a:prstGeom>
          <a:noFill/>
          <a:ln/>
        </p:spPr>
        <p:txBody>
          <a:bodyPr wrap="square" lIns="0" tIns="0" rIns="0" bIns="0" rtlCol="0" anchor="ctr"/>
          <a:lstStyle/>
          <a:p>
            <a:pPr algn="ctr" indent="0" marL="0">
              <a:buNone/>
            </a:pPr>
            <a:r>
              <a:rPr lang="en-US" sz="1100" b="1" dirty="0">
                <a:solidFill>
                  <a:srgbClr val="1A1A1A"/>
                </a:solidFill>
                <a:latin typeface="Arial" pitchFamily="34" charset="0"/>
                <a:ea typeface="Arial" pitchFamily="34" charset="-122"/>
                <a:cs typeface="Arial" pitchFamily="34" charset="-120"/>
              </a:rPr>
              <a:t>Field coverage</a:t>
            </a:r>
            <a:endParaRPr lang="en-US" sz="1100" dirty="0"/>
          </a:p>
        </p:txBody>
      </p:sp>
      <p:sp>
        <p:nvSpPr>
          <p:cNvPr id="129" name="Text 127"/>
          <p:cNvSpPr/>
          <p:nvPr/>
        </p:nvSpPr>
        <p:spPr>
          <a:xfrm>
            <a:off x="9909426" y="4913449"/>
            <a:ext cx="1828800" cy="256032"/>
          </a:xfrm>
          <a:prstGeom prst="rect">
            <a:avLst/>
          </a:prstGeom>
          <a:noFill/>
          <a:ln/>
        </p:spPr>
        <p:txBody>
          <a:bodyPr wrap="square" lIns="0" tIns="0" rIns="0" bIns="0" rtlCol="0" anchor="ctr"/>
          <a:lstStyle/>
          <a:p>
            <a:pPr algn="ctr" indent="0" marL="0">
              <a:buNone/>
            </a:pPr>
            <a:r>
              <a:rPr lang="en-US" sz="1100" b="1" dirty="0">
                <a:solidFill>
                  <a:srgbClr val="1A1A1A"/>
                </a:solidFill>
                <a:latin typeface="Arial" pitchFamily="34" charset="0"/>
                <a:ea typeface="Arial" pitchFamily="34" charset="-122"/>
                <a:cs typeface="Arial" pitchFamily="34" charset="-120"/>
              </a:rPr>
              <a:t>Usage data</a:t>
            </a:r>
            <a:endParaRPr lang="en-US" sz="1100" dirty="0"/>
          </a:p>
        </p:txBody>
      </p:sp>
      <p:sp>
        <p:nvSpPr>
          <p:cNvPr id="130" name="Text 128"/>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131" name="Text 129"/>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24</a:t>
            </a:r>
            <a:endParaRPr lang="en-US" sz="85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name="Slide 29">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EXHIBITS — CRAFT PRIMITIVES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EBITDA bridge to 2029 rests on four positive levers that absorb the planned cannibalization</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502920" y="1499616"/>
            <a:ext cx="11155680" cy="384048"/>
          </a:xfrm>
          <a:prstGeom prst="rect">
            <a:avLst/>
          </a:prstGeom>
          <a:noFill/>
          <a:ln/>
        </p:spPr>
        <p:txBody>
          <a:bodyPr wrap="square" lIns="0" tIns="0" rIns="0" bIns="0" rtlCol="0" anchor="t"/>
          <a:lstStyle/>
          <a:p>
            <a:pPr indent="0" marL="0">
              <a:buNone/>
            </a:pPr>
            <a:r>
              <a:rPr lang="en-US" sz="1350" i="1" dirty="0">
                <a:solidFill>
                  <a:srgbClr val="595959"/>
                </a:solidFill>
                <a:latin typeface="Arial" pitchFamily="34" charset="0"/>
                <a:ea typeface="Arial" pitchFamily="34" charset="-122"/>
                <a:cs typeface="Arial" pitchFamily="34" charset="-120"/>
              </a:rPr>
              <a:t>Waterfall (value bridge) and 2x2 matrix (value vs effort), drawn as native shapes.</a:t>
            </a:r>
            <a:endParaRPr lang="en-US" sz="1350" dirty="0"/>
          </a:p>
        </p:txBody>
      </p:sp>
      <p:sp>
        <p:nvSpPr>
          <p:cNvPr id="6" name="Text 4"/>
          <p:cNvSpPr/>
          <p:nvPr/>
        </p:nvSpPr>
        <p:spPr>
          <a:xfrm>
            <a:off x="502920" y="2039112"/>
            <a:ext cx="6250994"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EBITDA bridge 2025 -&gt; 2029E, EUR M (base case)</a:t>
            </a:r>
            <a:endParaRPr lang="en-US" sz="1000" dirty="0"/>
          </a:p>
        </p:txBody>
      </p:sp>
      <p:sp>
        <p:nvSpPr>
          <p:cNvPr id="7" name="Shape 5"/>
          <p:cNvSpPr/>
          <p:nvPr/>
        </p:nvSpPr>
        <p:spPr>
          <a:xfrm>
            <a:off x="502920" y="3959393"/>
            <a:ext cx="712732" cy="996655"/>
          </a:xfrm>
          <a:prstGeom prst="rect">
            <a:avLst/>
          </a:prstGeom>
          <a:solidFill>
            <a:srgbClr val="2E7CF6"/>
          </a:solidFill>
          <a:ln/>
        </p:spPr>
      </p:sp>
      <p:sp>
        <p:nvSpPr>
          <p:cNvPr id="8" name="Text 6"/>
          <p:cNvSpPr/>
          <p:nvPr/>
        </p:nvSpPr>
        <p:spPr>
          <a:xfrm>
            <a:off x="365760" y="3685073"/>
            <a:ext cx="987052" cy="246888"/>
          </a:xfrm>
          <a:prstGeom prst="rect">
            <a:avLst/>
          </a:prstGeom>
          <a:noFill/>
          <a:ln/>
        </p:spPr>
        <p:txBody>
          <a:bodyPr wrap="square" lIns="0" tIns="0" rIns="0" bIns="0" rtlCol="0" anchor="ctr"/>
          <a:lstStyle/>
          <a:p>
            <a:pPr algn="ctr" indent="0" marL="0">
              <a:buNone/>
            </a:pPr>
            <a:r>
              <a:rPr lang="en-US" sz="1100" b="1" dirty="0">
                <a:solidFill>
                  <a:srgbClr val="1A1A1A"/>
                </a:solidFill>
                <a:latin typeface="Arial" pitchFamily="34" charset="0"/>
                <a:ea typeface="Arial" pitchFamily="34" charset="-122"/>
                <a:cs typeface="Arial" pitchFamily="34" charset="-120"/>
              </a:rPr>
              <a:t>76</a:t>
            </a:r>
            <a:endParaRPr lang="en-US" sz="1100" dirty="0"/>
          </a:p>
        </p:txBody>
      </p:sp>
      <p:sp>
        <p:nvSpPr>
          <p:cNvPr id="9" name="Text 7"/>
          <p:cNvSpPr/>
          <p:nvPr/>
        </p:nvSpPr>
        <p:spPr>
          <a:xfrm>
            <a:off x="420624" y="5001768"/>
            <a:ext cx="877324" cy="384048"/>
          </a:xfrm>
          <a:prstGeom prst="rect">
            <a:avLst/>
          </a:prstGeom>
          <a:noFill/>
          <a:ln/>
        </p:spPr>
        <p:txBody>
          <a:bodyPr wrap="square" lIns="0" tIns="0" rIns="0" bIns="0" rtlCol="0" anchor="ctr"/>
          <a:lstStyle/>
          <a:p>
            <a:pPr algn="ctr" indent="0" marL="0">
              <a:lnSpc>
                <a:spcPct val="95000"/>
              </a:lnSpc>
              <a:buNone/>
            </a:pPr>
            <a:r>
              <a:rPr lang="en-US" sz="900" dirty="0">
                <a:solidFill>
                  <a:srgbClr val="595959"/>
                </a:solidFill>
                <a:latin typeface="Arial" pitchFamily="34" charset="0"/>
                <a:ea typeface="Arial" pitchFamily="34" charset="-122"/>
                <a:cs typeface="Arial" pitchFamily="34" charset="-120"/>
              </a:rPr>
              <a:t>EBITDA 2025</a:t>
            </a:r>
            <a:endParaRPr lang="en-US" sz="900" dirty="0"/>
          </a:p>
        </p:txBody>
      </p:sp>
      <p:sp>
        <p:nvSpPr>
          <p:cNvPr id="10" name="Shape 8"/>
          <p:cNvSpPr/>
          <p:nvPr/>
        </p:nvSpPr>
        <p:spPr>
          <a:xfrm>
            <a:off x="1215652" y="3959393"/>
            <a:ext cx="164592" cy="0"/>
          </a:xfrm>
          <a:prstGeom prst="line">
            <a:avLst/>
          </a:prstGeom>
          <a:noFill/>
          <a:ln w="9525">
            <a:solidFill>
              <a:srgbClr val="8C8C8C"/>
            </a:solidFill>
            <a:prstDash val="dash"/>
          </a:ln>
        </p:spPr>
      </p:sp>
      <p:sp>
        <p:nvSpPr>
          <p:cNvPr id="11" name="Shape 9"/>
          <p:cNvSpPr/>
          <p:nvPr/>
        </p:nvSpPr>
        <p:spPr>
          <a:xfrm>
            <a:off x="1380244" y="3697115"/>
            <a:ext cx="712732" cy="262278"/>
          </a:xfrm>
          <a:prstGeom prst="rect">
            <a:avLst/>
          </a:prstGeom>
          <a:solidFill>
            <a:srgbClr val="2E7CF6"/>
          </a:solidFill>
          <a:ln/>
        </p:spPr>
      </p:sp>
      <p:sp>
        <p:nvSpPr>
          <p:cNvPr id="12" name="Text 10"/>
          <p:cNvSpPr/>
          <p:nvPr/>
        </p:nvSpPr>
        <p:spPr>
          <a:xfrm>
            <a:off x="1243084" y="3422795"/>
            <a:ext cx="987052" cy="246888"/>
          </a:xfrm>
          <a:prstGeom prst="rect">
            <a:avLst/>
          </a:prstGeom>
          <a:noFill/>
          <a:ln/>
        </p:spPr>
        <p:txBody>
          <a:bodyPr wrap="square" lIns="0" tIns="0" rIns="0" bIns="0" rtlCol="0" anchor="ctr"/>
          <a:lstStyle/>
          <a:p>
            <a:pPr algn="ctr" indent="0" marL="0">
              <a:buNone/>
            </a:pPr>
            <a:r>
              <a:rPr lang="en-US" sz="1100" b="1" dirty="0">
                <a:solidFill>
                  <a:srgbClr val="1A1A1A"/>
                </a:solidFill>
                <a:latin typeface="Arial" pitchFamily="34" charset="0"/>
                <a:ea typeface="Arial" pitchFamily="34" charset="-122"/>
                <a:cs typeface="Arial" pitchFamily="34" charset="-120"/>
              </a:rPr>
              <a:t>+20</a:t>
            </a:r>
            <a:endParaRPr lang="en-US" sz="1100" dirty="0"/>
          </a:p>
        </p:txBody>
      </p:sp>
      <p:sp>
        <p:nvSpPr>
          <p:cNvPr id="13" name="Text 11"/>
          <p:cNvSpPr/>
          <p:nvPr/>
        </p:nvSpPr>
        <p:spPr>
          <a:xfrm>
            <a:off x="1297948" y="5001768"/>
            <a:ext cx="877324" cy="384048"/>
          </a:xfrm>
          <a:prstGeom prst="rect">
            <a:avLst/>
          </a:prstGeom>
          <a:noFill/>
          <a:ln/>
        </p:spPr>
        <p:txBody>
          <a:bodyPr wrap="square" lIns="0" tIns="0" rIns="0" bIns="0" rtlCol="0" anchor="ctr"/>
          <a:lstStyle/>
          <a:p>
            <a:pPr algn="ctr" indent="0" marL="0">
              <a:lnSpc>
                <a:spcPct val="95000"/>
              </a:lnSpc>
              <a:buNone/>
            </a:pPr>
            <a:r>
              <a:rPr lang="en-US" sz="900" dirty="0">
                <a:solidFill>
                  <a:srgbClr val="595959"/>
                </a:solidFill>
                <a:latin typeface="Arial" pitchFamily="34" charset="0"/>
                <a:ea typeface="Arial" pitchFamily="34" charset="-122"/>
                <a:cs typeface="Arial" pitchFamily="34" charset="-120"/>
              </a:rPr>
              <a:t>Novaserv</a:t>
            </a:r>
            <a:endParaRPr lang="en-US" sz="900" dirty="0"/>
          </a:p>
        </p:txBody>
      </p:sp>
      <p:sp>
        <p:nvSpPr>
          <p:cNvPr id="14" name="Shape 12"/>
          <p:cNvSpPr/>
          <p:nvPr/>
        </p:nvSpPr>
        <p:spPr>
          <a:xfrm>
            <a:off x="2092975" y="3697115"/>
            <a:ext cx="164592" cy="0"/>
          </a:xfrm>
          <a:prstGeom prst="line">
            <a:avLst/>
          </a:prstGeom>
          <a:noFill/>
          <a:ln w="9525">
            <a:solidFill>
              <a:srgbClr val="8C8C8C"/>
            </a:solidFill>
            <a:prstDash val="dash"/>
          </a:ln>
        </p:spPr>
      </p:sp>
      <p:sp>
        <p:nvSpPr>
          <p:cNvPr id="15" name="Shape 13"/>
          <p:cNvSpPr/>
          <p:nvPr/>
        </p:nvSpPr>
        <p:spPr>
          <a:xfrm>
            <a:off x="2257567" y="3251243"/>
            <a:ext cx="712732" cy="445872"/>
          </a:xfrm>
          <a:prstGeom prst="rect">
            <a:avLst/>
          </a:prstGeom>
          <a:solidFill>
            <a:srgbClr val="2E7CF6"/>
          </a:solidFill>
          <a:ln/>
        </p:spPr>
      </p:sp>
      <p:sp>
        <p:nvSpPr>
          <p:cNvPr id="16" name="Text 14"/>
          <p:cNvSpPr/>
          <p:nvPr/>
        </p:nvSpPr>
        <p:spPr>
          <a:xfrm>
            <a:off x="2120407" y="2976923"/>
            <a:ext cx="987052" cy="246888"/>
          </a:xfrm>
          <a:prstGeom prst="rect">
            <a:avLst/>
          </a:prstGeom>
          <a:noFill/>
          <a:ln/>
        </p:spPr>
        <p:txBody>
          <a:bodyPr wrap="square" lIns="0" tIns="0" rIns="0" bIns="0" rtlCol="0" anchor="ctr"/>
          <a:lstStyle/>
          <a:p>
            <a:pPr algn="ctr" indent="0" marL="0">
              <a:buNone/>
            </a:pPr>
            <a:r>
              <a:rPr lang="en-US" sz="1100" b="1" dirty="0">
                <a:solidFill>
                  <a:srgbClr val="1A1A1A"/>
                </a:solidFill>
                <a:latin typeface="Arial" pitchFamily="34" charset="0"/>
                <a:ea typeface="Arial" pitchFamily="34" charset="-122"/>
                <a:cs typeface="Arial" pitchFamily="34" charset="-120"/>
              </a:rPr>
              <a:t>+34</a:t>
            </a:r>
            <a:endParaRPr lang="en-US" sz="1100" dirty="0"/>
          </a:p>
        </p:txBody>
      </p:sp>
      <p:sp>
        <p:nvSpPr>
          <p:cNvPr id="17" name="Text 15"/>
          <p:cNvSpPr/>
          <p:nvPr/>
        </p:nvSpPr>
        <p:spPr>
          <a:xfrm>
            <a:off x="2175271" y="5001768"/>
            <a:ext cx="877324" cy="384048"/>
          </a:xfrm>
          <a:prstGeom prst="rect">
            <a:avLst/>
          </a:prstGeom>
          <a:noFill/>
          <a:ln/>
        </p:spPr>
        <p:txBody>
          <a:bodyPr wrap="square" lIns="0" tIns="0" rIns="0" bIns="0" rtlCol="0" anchor="ctr"/>
          <a:lstStyle/>
          <a:p>
            <a:pPr algn="ctr" indent="0" marL="0">
              <a:lnSpc>
                <a:spcPct val="95000"/>
              </a:lnSpc>
              <a:buNone/>
            </a:pPr>
            <a:r>
              <a:rPr lang="en-US" sz="900" dirty="0">
                <a:solidFill>
                  <a:srgbClr val="595959"/>
                </a:solidFill>
                <a:latin typeface="Arial" pitchFamily="34" charset="0"/>
                <a:ea typeface="Arial" pitchFamily="34" charset="-122"/>
                <a:cs typeface="Arial" pitchFamily="34" charset="-120"/>
              </a:rPr>
              <a:t>Service contracts</a:t>
            </a:r>
            <a:endParaRPr lang="en-US" sz="900" dirty="0"/>
          </a:p>
        </p:txBody>
      </p:sp>
      <p:sp>
        <p:nvSpPr>
          <p:cNvPr id="18" name="Shape 16"/>
          <p:cNvSpPr/>
          <p:nvPr/>
        </p:nvSpPr>
        <p:spPr>
          <a:xfrm>
            <a:off x="2970299" y="3251243"/>
            <a:ext cx="164592" cy="0"/>
          </a:xfrm>
          <a:prstGeom prst="line">
            <a:avLst/>
          </a:prstGeom>
          <a:noFill/>
          <a:ln w="9525">
            <a:solidFill>
              <a:srgbClr val="8C8C8C"/>
            </a:solidFill>
            <a:prstDash val="dash"/>
          </a:ln>
        </p:spPr>
      </p:sp>
      <p:sp>
        <p:nvSpPr>
          <p:cNvPr id="19" name="Shape 17"/>
          <p:cNvSpPr/>
          <p:nvPr/>
        </p:nvSpPr>
        <p:spPr>
          <a:xfrm>
            <a:off x="3134891" y="3015193"/>
            <a:ext cx="712732" cy="236050"/>
          </a:xfrm>
          <a:prstGeom prst="rect">
            <a:avLst/>
          </a:prstGeom>
          <a:solidFill>
            <a:srgbClr val="2E7CF6"/>
          </a:solidFill>
          <a:ln/>
        </p:spPr>
      </p:sp>
      <p:sp>
        <p:nvSpPr>
          <p:cNvPr id="20" name="Text 18"/>
          <p:cNvSpPr/>
          <p:nvPr/>
        </p:nvSpPr>
        <p:spPr>
          <a:xfrm>
            <a:off x="2997731" y="2740873"/>
            <a:ext cx="987052" cy="246888"/>
          </a:xfrm>
          <a:prstGeom prst="rect">
            <a:avLst/>
          </a:prstGeom>
          <a:noFill/>
          <a:ln/>
        </p:spPr>
        <p:txBody>
          <a:bodyPr wrap="square" lIns="0" tIns="0" rIns="0" bIns="0" rtlCol="0" anchor="ctr"/>
          <a:lstStyle/>
          <a:p>
            <a:pPr algn="ctr" indent="0" marL="0">
              <a:buNone/>
            </a:pPr>
            <a:r>
              <a:rPr lang="en-US" sz="1100" b="1" dirty="0">
                <a:solidFill>
                  <a:srgbClr val="1A1A1A"/>
                </a:solidFill>
                <a:latin typeface="Arial" pitchFamily="34" charset="0"/>
                <a:ea typeface="Arial" pitchFamily="34" charset="-122"/>
                <a:cs typeface="Arial" pitchFamily="34" charset="-120"/>
              </a:rPr>
              <a:t>+18</a:t>
            </a:r>
            <a:endParaRPr lang="en-US" sz="1100" dirty="0"/>
          </a:p>
        </p:txBody>
      </p:sp>
      <p:sp>
        <p:nvSpPr>
          <p:cNvPr id="21" name="Text 19"/>
          <p:cNvSpPr/>
          <p:nvPr/>
        </p:nvSpPr>
        <p:spPr>
          <a:xfrm>
            <a:off x="3052595" y="5001768"/>
            <a:ext cx="877324" cy="384048"/>
          </a:xfrm>
          <a:prstGeom prst="rect">
            <a:avLst/>
          </a:prstGeom>
          <a:noFill/>
          <a:ln/>
        </p:spPr>
        <p:txBody>
          <a:bodyPr wrap="square" lIns="0" tIns="0" rIns="0" bIns="0" rtlCol="0" anchor="ctr"/>
          <a:lstStyle/>
          <a:p>
            <a:pPr algn="ctr" indent="0" marL="0">
              <a:lnSpc>
                <a:spcPct val="95000"/>
              </a:lnSpc>
              <a:buNone/>
            </a:pPr>
            <a:r>
              <a:rPr lang="en-US" sz="900" dirty="0">
                <a:solidFill>
                  <a:srgbClr val="595959"/>
                </a:solidFill>
                <a:latin typeface="Arial" pitchFamily="34" charset="0"/>
                <a:ea typeface="Arial" pitchFamily="34" charset="-122"/>
                <a:cs typeface="Arial" pitchFamily="34" charset="-120"/>
              </a:rPr>
              <a:t>Parts capture</a:t>
            </a:r>
            <a:endParaRPr lang="en-US" sz="900" dirty="0"/>
          </a:p>
        </p:txBody>
      </p:sp>
      <p:sp>
        <p:nvSpPr>
          <p:cNvPr id="22" name="Shape 20"/>
          <p:cNvSpPr/>
          <p:nvPr/>
        </p:nvSpPr>
        <p:spPr>
          <a:xfrm>
            <a:off x="3847623" y="3015193"/>
            <a:ext cx="164592" cy="0"/>
          </a:xfrm>
          <a:prstGeom prst="line">
            <a:avLst/>
          </a:prstGeom>
          <a:noFill/>
          <a:ln w="9525">
            <a:solidFill>
              <a:srgbClr val="8C8C8C"/>
            </a:solidFill>
            <a:prstDash val="dash"/>
          </a:ln>
        </p:spPr>
      </p:sp>
      <p:sp>
        <p:nvSpPr>
          <p:cNvPr id="23" name="Shape 21"/>
          <p:cNvSpPr/>
          <p:nvPr/>
        </p:nvSpPr>
        <p:spPr>
          <a:xfrm>
            <a:off x="4012215" y="2857827"/>
            <a:ext cx="712732" cy="157367"/>
          </a:xfrm>
          <a:prstGeom prst="rect">
            <a:avLst/>
          </a:prstGeom>
          <a:solidFill>
            <a:srgbClr val="2E7CF6"/>
          </a:solidFill>
          <a:ln/>
        </p:spPr>
      </p:sp>
      <p:sp>
        <p:nvSpPr>
          <p:cNvPr id="24" name="Text 22"/>
          <p:cNvSpPr/>
          <p:nvPr/>
        </p:nvSpPr>
        <p:spPr>
          <a:xfrm>
            <a:off x="3875055" y="2583507"/>
            <a:ext cx="987052" cy="246888"/>
          </a:xfrm>
          <a:prstGeom prst="rect">
            <a:avLst/>
          </a:prstGeom>
          <a:noFill/>
          <a:ln/>
        </p:spPr>
        <p:txBody>
          <a:bodyPr wrap="square" lIns="0" tIns="0" rIns="0" bIns="0" rtlCol="0" anchor="ctr"/>
          <a:lstStyle/>
          <a:p>
            <a:pPr algn="ctr" indent="0" marL="0">
              <a:buNone/>
            </a:pPr>
            <a:r>
              <a:rPr lang="en-US" sz="1100" b="1" dirty="0">
                <a:solidFill>
                  <a:srgbClr val="1A1A1A"/>
                </a:solidFill>
                <a:latin typeface="Arial" pitchFamily="34" charset="0"/>
                <a:ea typeface="Arial" pitchFamily="34" charset="-122"/>
                <a:cs typeface="Arial" pitchFamily="34" charset="-120"/>
              </a:rPr>
              <a:t>+12</a:t>
            </a:r>
            <a:endParaRPr lang="en-US" sz="1100" dirty="0"/>
          </a:p>
        </p:txBody>
      </p:sp>
      <p:sp>
        <p:nvSpPr>
          <p:cNvPr id="25" name="Text 23"/>
          <p:cNvSpPr/>
          <p:nvPr/>
        </p:nvSpPr>
        <p:spPr>
          <a:xfrm>
            <a:off x="3929919" y="5001768"/>
            <a:ext cx="877324" cy="384048"/>
          </a:xfrm>
          <a:prstGeom prst="rect">
            <a:avLst/>
          </a:prstGeom>
          <a:noFill/>
          <a:ln/>
        </p:spPr>
        <p:txBody>
          <a:bodyPr wrap="square" lIns="0" tIns="0" rIns="0" bIns="0" rtlCol="0" anchor="ctr"/>
          <a:lstStyle/>
          <a:p>
            <a:pPr algn="ctr" indent="0" marL="0">
              <a:lnSpc>
                <a:spcPct val="95000"/>
              </a:lnSpc>
              <a:buNone/>
            </a:pPr>
            <a:r>
              <a:rPr lang="en-US" sz="900" dirty="0">
                <a:solidFill>
                  <a:srgbClr val="595959"/>
                </a:solidFill>
                <a:latin typeface="Arial" pitchFamily="34" charset="0"/>
                <a:ea typeface="Arial" pitchFamily="34" charset="-122"/>
                <a:cs typeface="Arial" pitchFamily="34" charset="-120"/>
              </a:rPr>
              <a:t>Predictive premium</a:t>
            </a:r>
            <a:endParaRPr lang="en-US" sz="900" dirty="0"/>
          </a:p>
        </p:txBody>
      </p:sp>
      <p:sp>
        <p:nvSpPr>
          <p:cNvPr id="26" name="Shape 24"/>
          <p:cNvSpPr/>
          <p:nvPr/>
        </p:nvSpPr>
        <p:spPr>
          <a:xfrm>
            <a:off x="4724947" y="2857827"/>
            <a:ext cx="164592" cy="0"/>
          </a:xfrm>
          <a:prstGeom prst="line">
            <a:avLst/>
          </a:prstGeom>
          <a:noFill/>
          <a:ln w="9525">
            <a:solidFill>
              <a:srgbClr val="8C8C8C"/>
            </a:solidFill>
            <a:prstDash val="dash"/>
          </a:ln>
        </p:spPr>
      </p:sp>
      <p:sp>
        <p:nvSpPr>
          <p:cNvPr id="27" name="Shape 25"/>
          <p:cNvSpPr/>
          <p:nvPr/>
        </p:nvSpPr>
        <p:spPr>
          <a:xfrm>
            <a:off x="4889539" y="2857827"/>
            <a:ext cx="712732" cy="104911"/>
          </a:xfrm>
          <a:prstGeom prst="rect">
            <a:avLst/>
          </a:prstGeom>
          <a:solidFill>
            <a:srgbClr val="ABAFB3"/>
          </a:solidFill>
          <a:ln/>
        </p:spPr>
      </p:sp>
      <p:sp>
        <p:nvSpPr>
          <p:cNvPr id="28" name="Text 26"/>
          <p:cNvSpPr/>
          <p:nvPr/>
        </p:nvSpPr>
        <p:spPr>
          <a:xfrm>
            <a:off x="4752379" y="2583507"/>
            <a:ext cx="987052" cy="246888"/>
          </a:xfrm>
          <a:prstGeom prst="rect">
            <a:avLst/>
          </a:prstGeom>
          <a:noFill/>
          <a:ln/>
        </p:spPr>
        <p:txBody>
          <a:bodyPr wrap="square" lIns="0" tIns="0" rIns="0" bIns="0" rtlCol="0" anchor="ctr"/>
          <a:lstStyle/>
          <a:p>
            <a:pPr algn="ctr" indent="0" marL="0">
              <a:buNone/>
            </a:pPr>
            <a:r>
              <a:rPr lang="en-US" sz="1100" b="1" dirty="0">
                <a:solidFill>
                  <a:srgbClr val="1A1A1A"/>
                </a:solidFill>
                <a:latin typeface="Arial" pitchFamily="34" charset="0"/>
                <a:ea typeface="Arial" pitchFamily="34" charset="-122"/>
                <a:cs typeface="Arial" pitchFamily="34" charset="-120"/>
              </a:rPr>
              <a:t>-8</a:t>
            </a:r>
            <a:endParaRPr lang="en-US" sz="1100" dirty="0"/>
          </a:p>
        </p:txBody>
      </p:sp>
      <p:sp>
        <p:nvSpPr>
          <p:cNvPr id="29" name="Text 27"/>
          <p:cNvSpPr/>
          <p:nvPr/>
        </p:nvSpPr>
        <p:spPr>
          <a:xfrm>
            <a:off x="4807243" y="5001768"/>
            <a:ext cx="877324" cy="384048"/>
          </a:xfrm>
          <a:prstGeom prst="rect">
            <a:avLst/>
          </a:prstGeom>
          <a:noFill/>
          <a:ln/>
        </p:spPr>
        <p:txBody>
          <a:bodyPr wrap="square" lIns="0" tIns="0" rIns="0" bIns="0" rtlCol="0" anchor="ctr"/>
          <a:lstStyle/>
          <a:p>
            <a:pPr algn="ctr" indent="0" marL="0">
              <a:lnSpc>
                <a:spcPct val="95000"/>
              </a:lnSpc>
              <a:buNone/>
            </a:pPr>
            <a:r>
              <a:rPr lang="en-US" sz="900" dirty="0">
                <a:solidFill>
                  <a:srgbClr val="595959"/>
                </a:solidFill>
                <a:latin typeface="Arial" pitchFamily="34" charset="0"/>
                <a:ea typeface="Arial" pitchFamily="34" charset="-122"/>
                <a:cs typeface="Arial" pitchFamily="34" charset="-120"/>
              </a:rPr>
              <a:t>Cannibalization</a:t>
            </a:r>
            <a:endParaRPr lang="en-US" sz="900" dirty="0"/>
          </a:p>
        </p:txBody>
      </p:sp>
      <p:sp>
        <p:nvSpPr>
          <p:cNvPr id="30" name="Shape 28"/>
          <p:cNvSpPr/>
          <p:nvPr/>
        </p:nvSpPr>
        <p:spPr>
          <a:xfrm>
            <a:off x="5602270" y="2962738"/>
            <a:ext cx="164592" cy="0"/>
          </a:xfrm>
          <a:prstGeom prst="line">
            <a:avLst/>
          </a:prstGeom>
          <a:noFill/>
          <a:ln w="9525">
            <a:solidFill>
              <a:srgbClr val="8C8C8C"/>
            </a:solidFill>
            <a:prstDash val="dash"/>
          </a:ln>
        </p:spPr>
      </p:sp>
      <p:sp>
        <p:nvSpPr>
          <p:cNvPr id="31" name="Shape 29"/>
          <p:cNvSpPr/>
          <p:nvPr/>
        </p:nvSpPr>
        <p:spPr>
          <a:xfrm>
            <a:off x="5766862" y="2962738"/>
            <a:ext cx="712732" cy="1993310"/>
          </a:xfrm>
          <a:prstGeom prst="rect">
            <a:avLst/>
          </a:prstGeom>
          <a:solidFill>
            <a:srgbClr val="2E7CF6"/>
          </a:solidFill>
          <a:ln/>
        </p:spPr>
      </p:sp>
      <p:sp>
        <p:nvSpPr>
          <p:cNvPr id="32" name="Text 30"/>
          <p:cNvSpPr/>
          <p:nvPr/>
        </p:nvSpPr>
        <p:spPr>
          <a:xfrm>
            <a:off x="5629702" y="2688418"/>
            <a:ext cx="987052" cy="246888"/>
          </a:xfrm>
          <a:prstGeom prst="rect">
            <a:avLst/>
          </a:prstGeom>
          <a:noFill/>
          <a:ln/>
        </p:spPr>
        <p:txBody>
          <a:bodyPr wrap="square" lIns="0" tIns="0" rIns="0" bIns="0" rtlCol="0" anchor="ctr"/>
          <a:lstStyle/>
          <a:p>
            <a:pPr algn="ctr" indent="0" marL="0">
              <a:buNone/>
            </a:pPr>
            <a:r>
              <a:rPr lang="en-US" sz="1100" b="1" dirty="0">
                <a:solidFill>
                  <a:srgbClr val="1A1A1A"/>
                </a:solidFill>
                <a:latin typeface="Arial" pitchFamily="34" charset="0"/>
                <a:ea typeface="Arial" pitchFamily="34" charset="-122"/>
                <a:cs typeface="Arial" pitchFamily="34" charset="-120"/>
              </a:rPr>
              <a:t>152</a:t>
            </a:r>
            <a:endParaRPr lang="en-US" sz="1100" dirty="0"/>
          </a:p>
        </p:txBody>
      </p:sp>
      <p:sp>
        <p:nvSpPr>
          <p:cNvPr id="33" name="Text 31"/>
          <p:cNvSpPr/>
          <p:nvPr/>
        </p:nvSpPr>
        <p:spPr>
          <a:xfrm>
            <a:off x="5684566" y="5001768"/>
            <a:ext cx="877324" cy="384048"/>
          </a:xfrm>
          <a:prstGeom prst="rect">
            <a:avLst/>
          </a:prstGeom>
          <a:noFill/>
          <a:ln/>
        </p:spPr>
        <p:txBody>
          <a:bodyPr wrap="square" lIns="0" tIns="0" rIns="0" bIns="0" rtlCol="0" anchor="ctr"/>
          <a:lstStyle/>
          <a:p>
            <a:pPr algn="ctr" indent="0" marL="0">
              <a:lnSpc>
                <a:spcPct val="95000"/>
              </a:lnSpc>
              <a:buNone/>
            </a:pPr>
            <a:r>
              <a:rPr lang="en-US" sz="900" dirty="0">
                <a:solidFill>
                  <a:srgbClr val="595959"/>
                </a:solidFill>
                <a:latin typeface="Arial" pitchFamily="34" charset="0"/>
                <a:ea typeface="Arial" pitchFamily="34" charset="-122"/>
                <a:cs typeface="Arial" pitchFamily="34" charset="-120"/>
              </a:rPr>
              <a:t>EBITDA 2029</a:t>
            </a:r>
            <a:endParaRPr lang="en-US" sz="900" dirty="0"/>
          </a:p>
        </p:txBody>
      </p:sp>
      <p:sp>
        <p:nvSpPr>
          <p:cNvPr id="34" name="Text 32"/>
          <p:cNvSpPr/>
          <p:nvPr/>
        </p:nvSpPr>
        <p:spPr>
          <a:xfrm>
            <a:off x="7028234" y="2039112"/>
            <a:ext cx="4630366"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Initiatives: value created vs delivery effort</a:t>
            </a:r>
            <a:endParaRPr lang="en-US" sz="1000" dirty="0"/>
          </a:p>
        </p:txBody>
      </p:sp>
      <p:sp>
        <p:nvSpPr>
          <p:cNvPr id="35" name="Shape 33"/>
          <p:cNvSpPr/>
          <p:nvPr/>
        </p:nvSpPr>
        <p:spPr>
          <a:xfrm>
            <a:off x="7714034" y="2514600"/>
            <a:ext cx="3624526" cy="2532888"/>
          </a:xfrm>
          <a:prstGeom prst="rect">
            <a:avLst/>
          </a:prstGeom>
          <a:solidFill>
            <a:srgbClr val="FFFFFF"/>
          </a:solidFill>
          <a:ln w="12700">
            <a:solidFill>
              <a:srgbClr val="CFCFCF"/>
            </a:solidFill>
            <a:prstDash val="solid"/>
          </a:ln>
        </p:spPr>
      </p:sp>
      <p:sp>
        <p:nvSpPr>
          <p:cNvPr id="36" name="Shape 34"/>
          <p:cNvSpPr/>
          <p:nvPr/>
        </p:nvSpPr>
        <p:spPr>
          <a:xfrm>
            <a:off x="9526297" y="2514600"/>
            <a:ext cx="0" cy="2532888"/>
          </a:xfrm>
          <a:prstGeom prst="line">
            <a:avLst/>
          </a:prstGeom>
          <a:noFill/>
          <a:ln w="9525">
            <a:solidFill>
              <a:srgbClr val="CFCFCF"/>
            </a:solidFill>
            <a:prstDash val="solid"/>
          </a:ln>
        </p:spPr>
      </p:sp>
      <p:sp>
        <p:nvSpPr>
          <p:cNvPr id="37" name="Shape 35"/>
          <p:cNvSpPr/>
          <p:nvPr/>
        </p:nvSpPr>
        <p:spPr>
          <a:xfrm>
            <a:off x="7714034" y="3781044"/>
            <a:ext cx="3624526" cy="0"/>
          </a:xfrm>
          <a:prstGeom prst="line">
            <a:avLst/>
          </a:prstGeom>
          <a:noFill/>
          <a:ln w="9525">
            <a:solidFill>
              <a:srgbClr val="CFCFCF"/>
            </a:solidFill>
            <a:prstDash val="solid"/>
          </a:ln>
        </p:spPr>
      </p:sp>
      <p:sp>
        <p:nvSpPr>
          <p:cNvPr id="38" name="Text 36"/>
          <p:cNvSpPr/>
          <p:nvPr/>
        </p:nvSpPr>
        <p:spPr>
          <a:xfrm rot="16200000">
            <a:off x="6154982" y="3643884"/>
            <a:ext cx="2532888" cy="274320"/>
          </a:xfrm>
          <a:prstGeom prst="rect">
            <a:avLst/>
          </a:prstGeom>
          <a:noFill/>
          <a:ln/>
        </p:spPr>
        <p:txBody>
          <a:bodyPr wrap="square" lIns="0" tIns="0" rIns="0" bIns="0" rtlCol="0" anchor="ctr"/>
          <a:lstStyle/>
          <a:p>
            <a:pPr algn="ctr" indent="0" marL="0">
              <a:buNone/>
            </a:pPr>
            <a:r>
              <a:rPr lang="en-US" sz="900" dirty="0">
                <a:solidFill>
                  <a:srgbClr val="8C8C8C"/>
                </a:solidFill>
                <a:latin typeface="Arial" pitchFamily="34" charset="0"/>
                <a:ea typeface="Arial" pitchFamily="34" charset="-122"/>
                <a:cs typeface="Arial" pitchFamily="34" charset="-120"/>
              </a:rPr>
              <a:t>Value created</a:t>
            </a:r>
            <a:endParaRPr lang="en-US" sz="900" dirty="0"/>
          </a:p>
        </p:txBody>
      </p:sp>
      <p:sp>
        <p:nvSpPr>
          <p:cNvPr id="39" name="Text 37"/>
          <p:cNvSpPr/>
          <p:nvPr/>
        </p:nvSpPr>
        <p:spPr>
          <a:xfrm>
            <a:off x="7714034" y="5102352"/>
            <a:ext cx="3624526" cy="228600"/>
          </a:xfrm>
          <a:prstGeom prst="rect">
            <a:avLst/>
          </a:prstGeom>
          <a:noFill/>
          <a:ln/>
        </p:spPr>
        <p:txBody>
          <a:bodyPr wrap="square" lIns="0" tIns="0" rIns="0" bIns="0" rtlCol="0" anchor="ctr"/>
          <a:lstStyle/>
          <a:p>
            <a:pPr algn="ctr" indent="0" marL="0">
              <a:buNone/>
            </a:pPr>
            <a:r>
              <a:rPr lang="en-US" sz="900" dirty="0">
                <a:solidFill>
                  <a:srgbClr val="8C8C8C"/>
                </a:solidFill>
                <a:latin typeface="Arial" pitchFamily="34" charset="0"/>
                <a:ea typeface="Arial" pitchFamily="34" charset="-122"/>
                <a:cs typeface="Arial" pitchFamily="34" charset="-120"/>
              </a:rPr>
              <a:t>Delivery effort</a:t>
            </a:r>
            <a:endParaRPr lang="en-US" sz="900" dirty="0"/>
          </a:p>
        </p:txBody>
      </p:sp>
      <p:sp>
        <p:nvSpPr>
          <p:cNvPr id="40" name="Shape 38"/>
          <p:cNvSpPr/>
          <p:nvPr/>
        </p:nvSpPr>
        <p:spPr>
          <a:xfrm>
            <a:off x="8392558" y="2851648"/>
            <a:ext cx="237744" cy="237744"/>
          </a:xfrm>
          <a:prstGeom prst="ellipse">
            <a:avLst/>
          </a:prstGeom>
          <a:solidFill>
            <a:srgbClr val="2E7CF6"/>
          </a:solidFill>
          <a:ln/>
        </p:spPr>
      </p:sp>
      <p:sp>
        <p:nvSpPr>
          <p:cNvPr id="41" name="Text 39"/>
          <p:cNvSpPr/>
          <p:nvPr/>
        </p:nvSpPr>
        <p:spPr>
          <a:xfrm>
            <a:off x="8685166" y="2824216"/>
            <a:ext cx="1828800" cy="292608"/>
          </a:xfrm>
          <a:prstGeom prst="rect">
            <a:avLst/>
          </a:prstGeom>
          <a:noFill/>
          <a:ln/>
        </p:spPr>
        <p:txBody>
          <a:bodyPr wrap="square" lIns="0" tIns="0" rIns="0" bIns="0" rtlCol="0" anchor="ctr"/>
          <a:lstStyle/>
          <a:p>
            <a:pPr algn="l" indent="0" marL="0">
              <a:buNone/>
            </a:pPr>
            <a:r>
              <a:rPr lang="en-US" sz="1000" b="1" dirty="0">
                <a:solidFill>
                  <a:srgbClr val="1A1A1A"/>
                </a:solidFill>
                <a:latin typeface="Arial" pitchFamily="34" charset="0"/>
                <a:ea typeface="Arial" pitchFamily="34" charset="-122"/>
                <a:cs typeface="Arial" pitchFamily="34" charset="-120"/>
              </a:rPr>
              <a:t>Std contracts</a:t>
            </a:r>
            <a:endParaRPr lang="en-US" sz="1000" dirty="0"/>
          </a:p>
        </p:txBody>
      </p:sp>
      <p:sp>
        <p:nvSpPr>
          <p:cNvPr id="42" name="Shape 40"/>
          <p:cNvSpPr/>
          <p:nvPr/>
        </p:nvSpPr>
        <p:spPr>
          <a:xfrm>
            <a:off x="9588651" y="2649017"/>
            <a:ext cx="237744" cy="237744"/>
          </a:xfrm>
          <a:prstGeom prst="ellipse">
            <a:avLst/>
          </a:prstGeom>
          <a:solidFill>
            <a:srgbClr val="2E7CF6"/>
          </a:solidFill>
          <a:ln/>
        </p:spPr>
      </p:sp>
      <p:sp>
        <p:nvSpPr>
          <p:cNvPr id="43" name="Text 41"/>
          <p:cNvSpPr/>
          <p:nvPr/>
        </p:nvSpPr>
        <p:spPr>
          <a:xfrm>
            <a:off x="9881259" y="2621585"/>
            <a:ext cx="1828800" cy="292608"/>
          </a:xfrm>
          <a:prstGeom prst="rect">
            <a:avLst/>
          </a:prstGeom>
          <a:noFill/>
          <a:ln/>
        </p:spPr>
        <p:txBody>
          <a:bodyPr wrap="square" lIns="0" tIns="0" rIns="0" bIns="0" rtlCol="0" anchor="ctr"/>
          <a:lstStyle/>
          <a:p>
            <a:pPr algn="l" indent="0" marL="0">
              <a:buNone/>
            </a:pPr>
            <a:r>
              <a:rPr lang="en-US" sz="1000" b="1" dirty="0">
                <a:solidFill>
                  <a:srgbClr val="1A1A1A"/>
                </a:solidFill>
                <a:latin typeface="Arial" pitchFamily="34" charset="0"/>
                <a:ea typeface="Arial" pitchFamily="34" charset="-122"/>
                <a:cs typeface="Arial" pitchFamily="34" charset="-120"/>
              </a:rPr>
              <a:t>Premium</a:t>
            </a:r>
            <a:endParaRPr lang="en-US" sz="1000" dirty="0"/>
          </a:p>
        </p:txBody>
      </p:sp>
      <p:sp>
        <p:nvSpPr>
          <p:cNvPr id="44" name="Shape 42"/>
          <p:cNvSpPr/>
          <p:nvPr/>
        </p:nvSpPr>
        <p:spPr>
          <a:xfrm>
            <a:off x="8682520" y="3788816"/>
            <a:ext cx="237744" cy="237744"/>
          </a:xfrm>
          <a:prstGeom prst="ellipse">
            <a:avLst/>
          </a:prstGeom>
          <a:solidFill>
            <a:srgbClr val="2E7CF6"/>
          </a:solidFill>
          <a:ln/>
        </p:spPr>
      </p:sp>
      <p:sp>
        <p:nvSpPr>
          <p:cNvPr id="45" name="Text 43"/>
          <p:cNvSpPr/>
          <p:nvPr/>
        </p:nvSpPr>
        <p:spPr>
          <a:xfrm>
            <a:off x="8975128" y="3761384"/>
            <a:ext cx="1828800" cy="292608"/>
          </a:xfrm>
          <a:prstGeom prst="rect">
            <a:avLst/>
          </a:prstGeom>
          <a:noFill/>
          <a:ln/>
        </p:spPr>
        <p:txBody>
          <a:bodyPr wrap="square" lIns="0" tIns="0" rIns="0" bIns="0" rtlCol="0" anchor="ctr"/>
          <a:lstStyle/>
          <a:p>
            <a:pPr algn="l" indent="0" marL="0">
              <a:buNone/>
            </a:pPr>
            <a:r>
              <a:rPr lang="en-US" sz="1000" b="1" dirty="0">
                <a:solidFill>
                  <a:srgbClr val="1A1A1A"/>
                </a:solidFill>
                <a:latin typeface="Arial" pitchFamily="34" charset="0"/>
                <a:ea typeface="Arial" pitchFamily="34" charset="-122"/>
                <a:cs typeface="Arial" pitchFamily="34" charset="-120"/>
              </a:rPr>
              <a:t>Parts hubs</a:t>
            </a:r>
            <a:endParaRPr lang="en-US" sz="1000" dirty="0"/>
          </a:p>
        </p:txBody>
      </p:sp>
      <p:sp>
        <p:nvSpPr>
          <p:cNvPr id="46" name="Shape 44"/>
          <p:cNvSpPr/>
          <p:nvPr/>
        </p:nvSpPr>
        <p:spPr>
          <a:xfrm>
            <a:off x="10422292" y="3358225"/>
            <a:ext cx="237744" cy="237744"/>
          </a:xfrm>
          <a:prstGeom prst="ellipse">
            <a:avLst/>
          </a:prstGeom>
          <a:solidFill>
            <a:srgbClr val="2E7CF6"/>
          </a:solidFill>
          <a:ln/>
        </p:spPr>
      </p:sp>
      <p:sp>
        <p:nvSpPr>
          <p:cNvPr id="47" name="Text 45"/>
          <p:cNvSpPr/>
          <p:nvPr/>
        </p:nvSpPr>
        <p:spPr>
          <a:xfrm>
            <a:off x="8538628" y="3330793"/>
            <a:ext cx="1828800" cy="292608"/>
          </a:xfrm>
          <a:prstGeom prst="rect">
            <a:avLst/>
          </a:prstGeom>
          <a:noFill/>
          <a:ln/>
        </p:spPr>
        <p:txBody>
          <a:bodyPr wrap="square" lIns="0" tIns="0" rIns="0" bIns="0" rtlCol="0" anchor="ctr"/>
          <a:lstStyle/>
          <a:p>
            <a:pPr algn="r" indent="0" marL="0">
              <a:buNone/>
            </a:pPr>
            <a:r>
              <a:rPr lang="en-US" sz="1000" b="1" dirty="0">
                <a:solidFill>
                  <a:srgbClr val="1A1A1A"/>
                </a:solidFill>
                <a:latin typeface="Arial" pitchFamily="34" charset="0"/>
                <a:ea typeface="Arial" pitchFamily="34" charset="-122"/>
                <a:cs typeface="Arial" pitchFamily="34" charset="-120"/>
              </a:rPr>
              <a:t>Novaserv</a:t>
            </a:r>
            <a:endParaRPr lang="en-US" sz="1000" dirty="0"/>
          </a:p>
        </p:txBody>
      </p:sp>
      <p:sp>
        <p:nvSpPr>
          <p:cNvPr id="48" name="Shape 46"/>
          <p:cNvSpPr/>
          <p:nvPr/>
        </p:nvSpPr>
        <p:spPr>
          <a:xfrm>
            <a:off x="10132330" y="4295394"/>
            <a:ext cx="237744" cy="237744"/>
          </a:xfrm>
          <a:prstGeom prst="ellipse">
            <a:avLst/>
          </a:prstGeom>
          <a:solidFill>
            <a:srgbClr val="2E7CF6"/>
          </a:solidFill>
          <a:ln/>
        </p:spPr>
      </p:sp>
      <p:sp>
        <p:nvSpPr>
          <p:cNvPr id="49" name="Text 47"/>
          <p:cNvSpPr/>
          <p:nvPr/>
        </p:nvSpPr>
        <p:spPr>
          <a:xfrm>
            <a:off x="10424938" y="4267962"/>
            <a:ext cx="1828800" cy="292608"/>
          </a:xfrm>
          <a:prstGeom prst="rect">
            <a:avLst/>
          </a:prstGeom>
          <a:noFill/>
          <a:ln/>
        </p:spPr>
        <p:txBody>
          <a:bodyPr wrap="square" lIns="0" tIns="0" rIns="0" bIns="0" rtlCol="0" anchor="ctr"/>
          <a:lstStyle/>
          <a:p>
            <a:pPr algn="l" indent="0" marL="0">
              <a:buNone/>
            </a:pPr>
            <a:r>
              <a:rPr lang="en-US" sz="1000" b="1" dirty="0">
                <a:solidFill>
                  <a:srgbClr val="1A1A1A"/>
                </a:solidFill>
                <a:latin typeface="Arial" pitchFamily="34" charset="0"/>
                <a:ea typeface="Arial" pitchFamily="34" charset="-122"/>
                <a:cs typeface="Arial" pitchFamily="34" charset="-120"/>
              </a:rPr>
              <a:t>Benelux ext.</a:t>
            </a:r>
            <a:endParaRPr lang="en-US" sz="1000" dirty="0"/>
          </a:p>
        </p:txBody>
      </p:sp>
      <p:sp>
        <p:nvSpPr>
          <p:cNvPr id="50" name="Text 48"/>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51" name="Text 49"/>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25</a:t>
            </a:r>
            <a:endParaRPr lang="en-US" sz="85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bg>
      <p:bgPr>
        <a:solidFill>
          <a:srgbClr val="11151A"/>
        </a:solidFill>
      </p:bgPr>
    </p:bg>
    <p:spTree>
      <p:nvGrpSpPr>
        <p:cNvPr id="1" name=""/>
        <p:cNvGrpSpPr/>
        <p:nvPr/>
      </p:nvGrpSpPr>
      <p:grpSpPr>
        <a:xfrm>
          <a:off x="0" y="0"/>
          <a:ext cx="0" cy="0"/>
          <a:chOff x="0" y="0"/>
          <a:chExt cx="0" cy="0"/>
        </a:xfrm>
      </p:grpSpPr>
      <p:sp>
        <p:nvSpPr>
          <p:cNvPr id="2" name="Text 0"/>
          <p:cNvSpPr/>
          <p:nvPr/>
        </p:nvSpPr>
        <p:spPr>
          <a:xfrm>
            <a:off x="502920" y="310896"/>
            <a:ext cx="10058400" cy="256032"/>
          </a:xfrm>
          <a:prstGeom prst="rect">
            <a:avLst/>
          </a:prstGeom>
          <a:noFill/>
          <a:ln/>
        </p:spPr>
        <p:txBody>
          <a:bodyPr wrap="square" lIns="0" tIns="0" rIns="0" bIns="0" rtlCol="0" anchor="ctr"/>
          <a:lstStyle/>
          <a:p>
            <a:pPr indent="0" marL="0">
              <a:buNone/>
            </a:pPr>
            <a:r>
              <a:rPr lang="en-US" sz="1050" b="1" spc="200" kern="0" dirty="0">
                <a:solidFill>
                  <a:srgbClr val="5B9CFF"/>
                </a:solidFill>
                <a:latin typeface="Arial" pitchFamily="34" charset="0"/>
                <a:ea typeface="Arial" pitchFamily="34" charset="-122"/>
                <a:cs typeface="Arial" pitchFamily="34" charset="-120"/>
              </a:rPr>
              <a:t>AGENDA</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F2F4F2"/>
                </a:solidFill>
                <a:latin typeface="Arial" pitchFamily="34" charset="0"/>
                <a:ea typeface="Arial" pitchFamily="34" charset="-122"/>
                <a:cs typeface="Arial" pitchFamily="34" charset="-120"/>
              </a:rPr>
              <a:t>Four parts, one decision to take in September</a:t>
            </a:r>
            <a:endParaRPr lang="en-US" sz="2100" dirty="0"/>
          </a:p>
        </p:txBody>
      </p:sp>
      <p:sp>
        <p:nvSpPr>
          <p:cNvPr id="4" name="Shape 2"/>
          <p:cNvSpPr/>
          <p:nvPr/>
        </p:nvSpPr>
        <p:spPr>
          <a:xfrm>
            <a:off x="502920" y="1435608"/>
            <a:ext cx="11155680" cy="25603"/>
          </a:xfrm>
          <a:prstGeom prst="rect">
            <a:avLst/>
          </a:prstGeom>
          <a:solidFill>
            <a:srgbClr val="5B9CFF"/>
          </a:solidFill>
          <a:ln/>
        </p:spPr>
      </p:sp>
      <p:sp>
        <p:nvSpPr>
          <p:cNvPr id="5" name="Text 3"/>
          <p:cNvSpPr/>
          <p:nvPr/>
        </p:nvSpPr>
        <p:spPr>
          <a:xfrm>
            <a:off x="777240" y="2148840"/>
            <a:ext cx="685800" cy="457200"/>
          </a:xfrm>
          <a:prstGeom prst="rect">
            <a:avLst/>
          </a:prstGeom>
          <a:noFill/>
          <a:ln/>
        </p:spPr>
        <p:txBody>
          <a:bodyPr wrap="square" lIns="0" tIns="0" rIns="0" bIns="0" rtlCol="0" anchor="ctr"/>
          <a:lstStyle/>
          <a:p>
            <a:pPr indent="0" marL="0">
              <a:buNone/>
            </a:pPr>
            <a:r>
              <a:rPr lang="en-US" sz="2000" b="1" dirty="0">
                <a:solidFill>
                  <a:srgbClr val="5B9CFF"/>
                </a:solidFill>
                <a:latin typeface="Arial" pitchFamily="34" charset="0"/>
                <a:ea typeface="Arial" pitchFamily="34" charset="-122"/>
                <a:cs typeface="Arial" pitchFamily="34" charset="-120"/>
              </a:rPr>
              <a:t>01</a:t>
            </a:r>
            <a:endParaRPr lang="en-US" sz="2000" dirty="0"/>
          </a:p>
        </p:txBody>
      </p:sp>
      <p:sp>
        <p:nvSpPr>
          <p:cNvPr id="6" name="Text 4"/>
          <p:cNvSpPr/>
          <p:nvPr/>
        </p:nvSpPr>
        <p:spPr>
          <a:xfrm>
            <a:off x="1600200" y="2148840"/>
            <a:ext cx="3291840" cy="457200"/>
          </a:xfrm>
          <a:prstGeom prst="rect">
            <a:avLst/>
          </a:prstGeom>
          <a:noFill/>
          <a:ln/>
        </p:spPr>
        <p:txBody>
          <a:bodyPr wrap="square" lIns="0" tIns="0" rIns="0" bIns="0" rtlCol="0" anchor="ctr"/>
          <a:lstStyle/>
          <a:p>
            <a:pPr indent="0" marL="0">
              <a:buNone/>
            </a:pPr>
            <a:r>
              <a:rPr lang="en-US" sz="1900" b="1" dirty="0">
                <a:solidFill>
                  <a:srgbClr val="F2F4F2"/>
                </a:solidFill>
                <a:latin typeface="Arial" pitchFamily="34" charset="0"/>
                <a:ea typeface="Arial" pitchFamily="34" charset="-122"/>
                <a:cs typeface="Arial" pitchFamily="34" charset="-120"/>
              </a:rPr>
              <a:t>Context</a:t>
            </a:r>
            <a:endParaRPr lang="en-US" sz="1900" dirty="0"/>
          </a:p>
        </p:txBody>
      </p:sp>
      <p:sp>
        <p:nvSpPr>
          <p:cNvPr id="7" name="Text 5"/>
          <p:cNvSpPr/>
          <p:nvPr/>
        </p:nvSpPr>
        <p:spPr>
          <a:xfrm>
            <a:off x="5120640" y="2185416"/>
            <a:ext cx="6492240" cy="457200"/>
          </a:xfrm>
          <a:prstGeom prst="rect">
            <a:avLst/>
          </a:prstGeom>
          <a:noFill/>
          <a:ln/>
        </p:spPr>
        <p:txBody>
          <a:bodyPr wrap="square" lIns="0" tIns="0" rIns="0" bIns="0" rtlCol="0" anchor="ctr"/>
          <a:lstStyle/>
          <a:p>
            <a:pPr indent="0" marL="0">
              <a:buNone/>
            </a:pPr>
            <a:r>
              <a:rPr lang="en-US" sz="1300" dirty="0">
                <a:solidFill>
                  <a:srgbClr val="9AA6B2"/>
                </a:solidFill>
                <a:latin typeface="Arial" pitchFamily="34" charset="0"/>
                <a:ea typeface="Arial" pitchFamily="34" charset="-122"/>
                <a:cs typeface="Arial" pitchFamily="34" charset="-120"/>
              </a:rPr>
              <a:t>The core-market slowdown is structural, not cyclical</a:t>
            </a:r>
            <a:endParaRPr lang="en-US" sz="1300" dirty="0"/>
          </a:p>
        </p:txBody>
      </p:sp>
      <p:sp>
        <p:nvSpPr>
          <p:cNvPr id="8" name="Shape 6"/>
          <p:cNvSpPr/>
          <p:nvPr/>
        </p:nvSpPr>
        <p:spPr>
          <a:xfrm>
            <a:off x="777240" y="2862072"/>
            <a:ext cx="10835640" cy="0"/>
          </a:xfrm>
          <a:prstGeom prst="line">
            <a:avLst/>
          </a:prstGeom>
          <a:noFill/>
          <a:ln w="6350">
            <a:solidFill>
              <a:srgbClr val="2A323B"/>
            </a:solidFill>
            <a:prstDash val="solid"/>
          </a:ln>
        </p:spPr>
      </p:sp>
      <p:sp>
        <p:nvSpPr>
          <p:cNvPr id="9" name="Text 7"/>
          <p:cNvSpPr/>
          <p:nvPr/>
        </p:nvSpPr>
        <p:spPr>
          <a:xfrm>
            <a:off x="777240" y="3081528"/>
            <a:ext cx="685800" cy="457200"/>
          </a:xfrm>
          <a:prstGeom prst="rect">
            <a:avLst/>
          </a:prstGeom>
          <a:noFill/>
          <a:ln/>
        </p:spPr>
        <p:txBody>
          <a:bodyPr wrap="square" lIns="0" tIns="0" rIns="0" bIns="0" rtlCol="0" anchor="ctr"/>
          <a:lstStyle/>
          <a:p>
            <a:pPr indent="0" marL="0">
              <a:buNone/>
            </a:pPr>
            <a:r>
              <a:rPr lang="en-US" sz="2000" b="1" dirty="0">
                <a:solidFill>
                  <a:srgbClr val="5B9CFF"/>
                </a:solidFill>
                <a:latin typeface="Arial" pitchFamily="34" charset="0"/>
                <a:ea typeface="Arial" pitchFamily="34" charset="-122"/>
                <a:cs typeface="Arial" pitchFamily="34" charset="-120"/>
              </a:rPr>
              <a:t>02</a:t>
            </a:r>
            <a:endParaRPr lang="en-US" sz="2000" dirty="0"/>
          </a:p>
        </p:txBody>
      </p:sp>
      <p:sp>
        <p:nvSpPr>
          <p:cNvPr id="10" name="Text 8"/>
          <p:cNvSpPr/>
          <p:nvPr/>
        </p:nvSpPr>
        <p:spPr>
          <a:xfrm>
            <a:off x="1600200" y="3081528"/>
            <a:ext cx="3291840" cy="457200"/>
          </a:xfrm>
          <a:prstGeom prst="rect">
            <a:avLst/>
          </a:prstGeom>
          <a:noFill/>
          <a:ln/>
        </p:spPr>
        <p:txBody>
          <a:bodyPr wrap="square" lIns="0" tIns="0" rIns="0" bIns="0" rtlCol="0" anchor="ctr"/>
          <a:lstStyle/>
          <a:p>
            <a:pPr indent="0" marL="0">
              <a:buNone/>
            </a:pPr>
            <a:r>
              <a:rPr lang="en-US" sz="1900" b="1" dirty="0">
                <a:solidFill>
                  <a:srgbClr val="F2F4F2"/>
                </a:solidFill>
                <a:latin typeface="Arial" pitchFamily="34" charset="0"/>
                <a:ea typeface="Arial" pitchFamily="34" charset="-122"/>
                <a:cs typeface="Arial" pitchFamily="34" charset="-120"/>
              </a:rPr>
              <a:t>Diagnosis</a:t>
            </a:r>
            <a:endParaRPr lang="en-US" sz="1900" dirty="0"/>
          </a:p>
        </p:txBody>
      </p:sp>
      <p:sp>
        <p:nvSpPr>
          <p:cNvPr id="11" name="Text 9"/>
          <p:cNvSpPr/>
          <p:nvPr/>
        </p:nvSpPr>
        <p:spPr>
          <a:xfrm>
            <a:off x="5120640" y="3118104"/>
            <a:ext cx="6492240" cy="457200"/>
          </a:xfrm>
          <a:prstGeom prst="rect">
            <a:avLst/>
          </a:prstGeom>
          <a:noFill/>
          <a:ln/>
        </p:spPr>
        <p:txBody>
          <a:bodyPr wrap="square" lIns="0" tIns="0" rIns="0" bIns="0" rtlCol="0" anchor="ctr"/>
          <a:lstStyle/>
          <a:p>
            <a:pPr indent="0" marL="0">
              <a:buNone/>
            </a:pPr>
            <a:r>
              <a:rPr lang="en-US" sz="1300" dirty="0">
                <a:solidFill>
                  <a:srgbClr val="9AA6B2"/>
                </a:solidFill>
                <a:latin typeface="Arial" pitchFamily="34" charset="0"/>
                <a:ea typeface="Arial" pitchFamily="34" charset="-122"/>
                <a:cs typeface="Arial" pitchFamily="34" charset="-120"/>
              </a:rPr>
              <a:t>Where the margin leaks: four findings on the installed base</a:t>
            </a:r>
            <a:endParaRPr lang="en-US" sz="1300" dirty="0"/>
          </a:p>
        </p:txBody>
      </p:sp>
      <p:sp>
        <p:nvSpPr>
          <p:cNvPr id="12" name="Shape 10"/>
          <p:cNvSpPr/>
          <p:nvPr/>
        </p:nvSpPr>
        <p:spPr>
          <a:xfrm>
            <a:off x="777240" y="3794760"/>
            <a:ext cx="10835640" cy="0"/>
          </a:xfrm>
          <a:prstGeom prst="line">
            <a:avLst/>
          </a:prstGeom>
          <a:noFill/>
          <a:ln w="6350">
            <a:solidFill>
              <a:srgbClr val="2A323B"/>
            </a:solidFill>
            <a:prstDash val="solid"/>
          </a:ln>
        </p:spPr>
      </p:sp>
      <p:sp>
        <p:nvSpPr>
          <p:cNvPr id="13" name="Text 11"/>
          <p:cNvSpPr/>
          <p:nvPr/>
        </p:nvSpPr>
        <p:spPr>
          <a:xfrm>
            <a:off x="777240" y="4014216"/>
            <a:ext cx="685800" cy="457200"/>
          </a:xfrm>
          <a:prstGeom prst="rect">
            <a:avLst/>
          </a:prstGeom>
          <a:noFill/>
          <a:ln/>
        </p:spPr>
        <p:txBody>
          <a:bodyPr wrap="square" lIns="0" tIns="0" rIns="0" bIns="0" rtlCol="0" anchor="ctr"/>
          <a:lstStyle/>
          <a:p>
            <a:pPr indent="0" marL="0">
              <a:buNone/>
            </a:pPr>
            <a:r>
              <a:rPr lang="en-US" sz="2000" b="1" dirty="0">
                <a:solidFill>
                  <a:srgbClr val="5B9CFF"/>
                </a:solidFill>
                <a:latin typeface="Arial" pitchFamily="34" charset="0"/>
                <a:ea typeface="Arial" pitchFamily="34" charset="-122"/>
                <a:cs typeface="Arial" pitchFamily="34" charset="-120"/>
              </a:rPr>
              <a:t>03</a:t>
            </a:r>
            <a:endParaRPr lang="en-US" sz="2000" dirty="0"/>
          </a:p>
        </p:txBody>
      </p:sp>
      <p:sp>
        <p:nvSpPr>
          <p:cNvPr id="14" name="Text 12"/>
          <p:cNvSpPr/>
          <p:nvPr/>
        </p:nvSpPr>
        <p:spPr>
          <a:xfrm>
            <a:off x="1600200" y="4014216"/>
            <a:ext cx="3291840" cy="457200"/>
          </a:xfrm>
          <a:prstGeom prst="rect">
            <a:avLst/>
          </a:prstGeom>
          <a:noFill/>
          <a:ln/>
        </p:spPr>
        <p:txBody>
          <a:bodyPr wrap="square" lIns="0" tIns="0" rIns="0" bIns="0" rtlCol="0" anchor="ctr"/>
          <a:lstStyle/>
          <a:p>
            <a:pPr indent="0" marL="0">
              <a:buNone/>
            </a:pPr>
            <a:r>
              <a:rPr lang="en-US" sz="1900" b="1" dirty="0">
                <a:solidFill>
                  <a:srgbClr val="F2F4F2"/>
                </a:solidFill>
                <a:latin typeface="Arial" pitchFamily="34" charset="0"/>
                <a:ea typeface="Arial" pitchFamily="34" charset="-122"/>
                <a:cs typeface="Arial" pitchFamily="34" charset="-120"/>
              </a:rPr>
              <a:t>Options</a:t>
            </a:r>
            <a:endParaRPr lang="en-US" sz="1900" dirty="0"/>
          </a:p>
        </p:txBody>
      </p:sp>
      <p:sp>
        <p:nvSpPr>
          <p:cNvPr id="15" name="Text 13"/>
          <p:cNvSpPr/>
          <p:nvPr/>
        </p:nvSpPr>
        <p:spPr>
          <a:xfrm>
            <a:off x="5120640" y="4050792"/>
            <a:ext cx="6492240" cy="457200"/>
          </a:xfrm>
          <a:prstGeom prst="rect">
            <a:avLst/>
          </a:prstGeom>
          <a:noFill/>
          <a:ln/>
        </p:spPr>
        <p:txBody>
          <a:bodyPr wrap="square" lIns="0" tIns="0" rIns="0" bIns="0" rtlCol="0" anchor="ctr"/>
          <a:lstStyle/>
          <a:p>
            <a:pPr indent="0" marL="0">
              <a:buNone/>
            </a:pPr>
            <a:r>
              <a:rPr lang="en-US" sz="1300" dirty="0">
                <a:solidFill>
                  <a:srgbClr val="9AA6B2"/>
                </a:solidFill>
                <a:latin typeface="Arial" pitchFamily="34" charset="0"/>
                <a:ea typeface="Arial" pitchFamily="34" charset="-122"/>
                <a:cs typeface="Arial" pitchFamily="34" charset="-120"/>
              </a:rPr>
              <a:t>Three entry routes into managed services, one recommendation</a:t>
            </a:r>
            <a:endParaRPr lang="en-US" sz="1300" dirty="0"/>
          </a:p>
        </p:txBody>
      </p:sp>
      <p:sp>
        <p:nvSpPr>
          <p:cNvPr id="16" name="Shape 14"/>
          <p:cNvSpPr/>
          <p:nvPr/>
        </p:nvSpPr>
        <p:spPr>
          <a:xfrm>
            <a:off x="777240" y="4727448"/>
            <a:ext cx="10835640" cy="0"/>
          </a:xfrm>
          <a:prstGeom prst="line">
            <a:avLst/>
          </a:prstGeom>
          <a:noFill/>
          <a:ln w="6350">
            <a:solidFill>
              <a:srgbClr val="2A323B"/>
            </a:solidFill>
            <a:prstDash val="solid"/>
          </a:ln>
        </p:spPr>
      </p:sp>
      <p:sp>
        <p:nvSpPr>
          <p:cNvPr id="17" name="Text 15"/>
          <p:cNvSpPr/>
          <p:nvPr/>
        </p:nvSpPr>
        <p:spPr>
          <a:xfrm>
            <a:off x="777240" y="4946904"/>
            <a:ext cx="685800" cy="457200"/>
          </a:xfrm>
          <a:prstGeom prst="rect">
            <a:avLst/>
          </a:prstGeom>
          <a:noFill/>
          <a:ln/>
        </p:spPr>
        <p:txBody>
          <a:bodyPr wrap="square" lIns="0" tIns="0" rIns="0" bIns="0" rtlCol="0" anchor="ctr"/>
          <a:lstStyle/>
          <a:p>
            <a:pPr indent="0" marL="0">
              <a:buNone/>
            </a:pPr>
            <a:r>
              <a:rPr lang="en-US" sz="2000" b="1" dirty="0">
                <a:solidFill>
                  <a:srgbClr val="5B9CFF"/>
                </a:solidFill>
                <a:latin typeface="Arial" pitchFamily="34" charset="0"/>
                <a:ea typeface="Arial" pitchFamily="34" charset="-122"/>
                <a:cs typeface="Arial" pitchFamily="34" charset="-120"/>
              </a:rPr>
              <a:t>04</a:t>
            </a:r>
            <a:endParaRPr lang="en-US" sz="2000" dirty="0"/>
          </a:p>
        </p:txBody>
      </p:sp>
      <p:sp>
        <p:nvSpPr>
          <p:cNvPr id="18" name="Text 16"/>
          <p:cNvSpPr/>
          <p:nvPr/>
        </p:nvSpPr>
        <p:spPr>
          <a:xfrm>
            <a:off x="1600200" y="4946904"/>
            <a:ext cx="3291840" cy="457200"/>
          </a:xfrm>
          <a:prstGeom prst="rect">
            <a:avLst/>
          </a:prstGeom>
          <a:noFill/>
          <a:ln/>
        </p:spPr>
        <p:txBody>
          <a:bodyPr wrap="square" lIns="0" tIns="0" rIns="0" bIns="0" rtlCol="0" anchor="ctr"/>
          <a:lstStyle/>
          <a:p>
            <a:pPr indent="0" marL="0">
              <a:buNone/>
            </a:pPr>
            <a:r>
              <a:rPr lang="en-US" sz="1900" b="1" dirty="0">
                <a:solidFill>
                  <a:srgbClr val="F2F4F2"/>
                </a:solidFill>
                <a:latin typeface="Arial" pitchFamily="34" charset="0"/>
                <a:ea typeface="Arial" pitchFamily="34" charset="-122"/>
                <a:cs typeface="Arial" pitchFamily="34" charset="-120"/>
              </a:rPr>
              <a:t>Execution</a:t>
            </a:r>
            <a:endParaRPr lang="en-US" sz="1900" dirty="0"/>
          </a:p>
        </p:txBody>
      </p:sp>
      <p:sp>
        <p:nvSpPr>
          <p:cNvPr id="19" name="Text 17"/>
          <p:cNvSpPr/>
          <p:nvPr/>
        </p:nvSpPr>
        <p:spPr>
          <a:xfrm>
            <a:off x="5120640" y="4983480"/>
            <a:ext cx="6492240" cy="457200"/>
          </a:xfrm>
          <a:prstGeom prst="rect">
            <a:avLst/>
          </a:prstGeom>
          <a:noFill/>
          <a:ln/>
        </p:spPr>
        <p:txBody>
          <a:bodyPr wrap="square" lIns="0" tIns="0" rIns="0" bIns="0" rtlCol="0" anchor="ctr"/>
          <a:lstStyle/>
          <a:p>
            <a:pPr indent="0" marL="0">
              <a:buNone/>
            </a:pPr>
            <a:r>
              <a:rPr lang="en-US" sz="1300" dirty="0">
                <a:solidFill>
                  <a:srgbClr val="9AA6B2"/>
                </a:solidFill>
                <a:latin typeface="Arial" pitchFamily="34" charset="0"/>
                <a:ea typeface="Arial" pitchFamily="34" charset="-122"/>
                <a:cs typeface="Arial" pitchFamily="34" charset="-120"/>
              </a:rPr>
              <a:t>Pilot, roadmap, governance and the first 100 days</a:t>
            </a:r>
            <a:endParaRPr lang="en-US" sz="1300" dirty="0"/>
          </a:p>
        </p:txBody>
      </p:sp>
      <p:sp>
        <p:nvSpPr>
          <p:cNvPr id="20" name="Text 18"/>
          <p:cNvSpPr/>
          <p:nvPr/>
        </p:nvSpPr>
        <p:spPr>
          <a:xfrm>
            <a:off x="777240" y="6080760"/>
            <a:ext cx="10789920" cy="365760"/>
          </a:xfrm>
          <a:prstGeom prst="rect">
            <a:avLst/>
          </a:prstGeom>
          <a:noFill/>
          <a:ln/>
        </p:spPr>
        <p:txBody>
          <a:bodyPr wrap="square" lIns="0" tIns="0" rIns="0" bIns="0" rtlCol="0" anchor="ctr"/>
          <a:lstStyle/>
          <a:p>
            <a:pPr indent="0" marL="0">
              <a:buNone/>
            </a:pPr>
            <a:r>
              <a:rPr lang="en-US" sz="1250" i="1" dirty="0">
                <a:solidFill>
                  <a:srgbClr val="9AA6B2"/>
                </a:solidFill>
                <a:latin typeface="Arial" pitchFamily="34" charset="0"/>
                <a:ea typeface="Arial" pitchFamily="34" charset="-122"/>
                <a:cs typeface="Arial" pitchFamily="34" charset="-120"/>
              </a:rPr>
              <a:t>Objective: decide the entry route into managed services before the 2027 budget.</a:t>
            </a:r>
            <a:endParaRPr lang="en-US" sz="125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name="Slide 30">
    <p:bg>
      <p:bgPr>
        <a:solidFill>
          <a:srgbClr val="11151A"/>
        </a:solidFill>
      </p:bgPr>
    </p:bg>
    <p:spTree>
      <p:nvGrpSpPr>
        <p:cNvPr id="1" name=""/>
        <p:cNvGrpSpPr/>
        <p:nvPr/>
      </p:nvGrpSpPr>
      <p:grpSpPr>
        <a:xfrm>
          <a:off x="0" y="0"/>
          <a:ext cx="0" cy="0"/>
          <a:chOff x="0" y="0"/>
          <a:chExt cx="0" cy="0"/>
        </a:xfrm>
      </p:grpSpPr>
      <p:sp>
        <p:nvSpPr>
          <p:cNvPr id="2" name="Text 0"/>
          <p:cNvSpPr/>
          <p:nvPr/>
        </p:nvSpPr>
        <p:spPr>
          <a:xfrm>
            <a:off x="502920" y="310896"/>
            <a:ext cx="10058400" cy="256032"/>
          </a:xfrm>
          <a:prstGeom prst="rect">
            <a:avLst/>
          </a:prstGeom>
          <a:noFill/>
          <a:ln/>
        </p:spPr>
        <p:txBody>
          <a:bodyPr wrap="square" lIns="0" tIns="0" rIns="0" bIns="0" rtlCol="0" anchor="ctr"/>
          <a:lstStyle/>
          <a:p>
            <a:pPr indent="0" marL="0">
              <a:buNone/>
            </a:pPr>
            <a:r>
              <a:rPr lang="en-US" sz="1050" b="1" spc="200" kern="0" dirty="0">
                <a:solidFill>
                  <a:srgbClr val="5B9CFF"/>
                </a:solidFill>
                <a:latin typeface="Arial" pitchFamily="34" charset="0"/>
                <a:ea typeface="Arial" pitchFamily="34" charset="-122"/>
                <a:cs typeface="Arial" pitchFamily="34" charset="-120"/>
              </a:rPr>
              <a:t>THE PROGRAM IN FOUR NUMBERS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F2F4F2"/>
                </a:solidFill>
                <a:latin typeface="Arial" pitchFamily="34" charset="0"/>
                <a:ea typeface="Arial" pitchFamily="34" charset="-122"/>
                <a:cs typeface="Arial" pitchFamily="34" charset="-120"/>
              </a:rPr>
              <a:t>EBITDA doubles by 2029, on assets already paid for</a:t>
            </a:r>
            <a:endParaRPr lang="en-US" sz="2100" dirty="0"/>
          </a:p>
        </p:txBody>
      </p:sp>
      <p:sp>
        <p:nvSpPr>
          <p:cNvPr id="4" name="Shape 2"/>
          <p:cNvSpPr/>
          <p:nvPr/>
        </p:nvSpPr>
        <p:spPr>
          <a:xfrm>
            <a:off x="502920" y="1435608"/>
            <a:ext cx="11155680" cy="25603"/>
          </a:xfrm>
          <a:prstGeom prst="rect">
            <a:avLst/>
          </a:prstGeom>
          <a:solidFill>
            <a:srgbClr val="5B9CFF"/>
          </a:solidFill>
          <a:ln/>
        </p:spPr>
      </p:sp>
      <p:sp>
        <p:nvSpPr>
          <p:cNvPr id="5" name="SOGRAD~1D5FCC~14438F~90"/>
          <p:cNvSpPr/>
          <p:nvPr/>
        </p:nvSpPr>
        <p:spPr>
          <a:xfrm>
            <a:off x="502920" y="2468880"/>
            <a:ext cx="2651760" cy="1554480"/>
          </a:xfrm>
          <a:prstGeom prst="roundRect">
            <a:avLst>
              <a:gd name="adj" fmla="val 3529"/>
            </a:avLst>
          </a:prstGeom>
          <a:gradFill rotWithShape="1">
            <a:gsLst>
              <a:gs pos="0">
                <a:srgbClr val="1D5FCC"/>
              </a:gs>
              <a:gs pos="100000">
                <a:srgbClr val="14438F"/>
              </a:gs>
            </a:gsLst>
            <a:lin scaled="0" ang="16200000"/>
          </a:gradFill>
          <a:ln/>
          <a:effectLst>
            <a:outerShdw sx="100000" sy="100000" kx="0" ky="0" algn="bl" rotWithShape="0" blurRad="88900" dist="25400" dir="2700000">
              <a:srgbClr val="1A1A1A">
                <a:alpha val="12000"/>
              </a:srgbClr>
            </a:outerShdw>
          </a:effectLst>
        </p:spPr>
      </p:sp>
      <p:sp>
        <p:nvSpPr>
          <p:cNvPr id="6" name="Text 4"/>
          <p:cNvSpPr/>
          <p:nvPr/>
        </p:nvSpPr>
        <p:spPr>
          <a:xfrm>
            <a:off x="649224" y="2596896"/>
            <a:ext cx="2377440" cy="502920"/>
          </a:xfrm>
          <a:prstGeom prst="rect">
            <a:avLst/>
          </a:prstGeom>
          <a:noFill/>
          <a:ln/>
        </p:spPr>
        <p:txBody>
          <a:bodyPr wrap="square" lIns="0" tIns="0" rIns="0" bIns="0" rtlCol="0" anchor="ctr"/>
          <a:lstStyle/>
          <a:p>
            <a:pPr indent="0" marL="0">
              <a:buNone/>
            </a:pPr>
            <a:r>
              <a:rPr lang="en-US" sz="3000" b="1" dirty="0">
                <a:solidFill>
                  <a:srgbClr val="5B9CFF"/>
                </a:solidFill>
                <a:effectLst>
                  <a:glow rad="50800">
                    <a:srgbClr val="5B9CFF">
                      <a:alpha val="30000"/>
                    </a:srgbClr>
                  </a:glow>
                </a:effectLst>
                <a:latin typeface="Arial" pitchFamily="34" charset="0"/>
                <a:ea typeface="Arial" pitchFamily="34" charset="-122"/>
                <a:cs typeface="Arial" pitchFamily="34" charset="-120"/>
              </a:rPr>
              <a:t>x2</a:t>
            </a:r>
            <a:endParaRPr lang="en-US" sz="3000" dirty="0"/>
          </a:p>
        </p:txBody>
      </p:sp>
      <p:sp>
        <p:nvSpPr>
          <p:cNvPr id="7" name="Text 5"/>
          <p:cNvSpPr/>
          <p:nvPr/>
        </p:nvSpPr>
        <p:spPr>
          <a:xfrm>
            <a:off x="649224" y="3108960"/>
            <a:ext cx="2377440" cy="841248"/>
          </a:xfrm>
          <a:prstGeom prst="rect">
            <a:avLst/>
          </a:prstGeom>
          <a:noFill/>
          <a:ln/>
        </p:spPr>
        <p:txBody>
          <a:bodyPr wrap="square" lIns="0" tIns="0" rIns="0" bIns="0" rtlCol="0" anchor="t"/>
          <a:lstStyle/>
          <a:p>
            <a:pPr indent="0" marL="0">
              <a:lnSpc>
                <a:spcPct val="105000"/>
              </a:lnSpc>
              <a:buNone/>
            </a:pPr>
            <a:r>
              <a:rPr lang="en-US" sz="1050" dirty="0">
                <a:solidFill>
                  <a:srgbClr val="9AA6B2"/>
                </a:solidFill>
                <a:latin typeface="Arial" pitchFamily="34" charset="0"/>
                <a:ea typeface="Arial" pitchFamily="34" charset="-122"/>
                <a:cs typeface="Arial" pitchFamily="34" charset="-120"/>
              </a:rPr>
              <a:t>EBITDA by 2029 (76 -&gt; 152 EUR M, base case)</a:t>
            </a:r>
            <a:endParaRPr lang="en-US" sz="1050" dirty="0"/>
          </a:p>
        </p:txBody>
      </p:sp>
      <p:sp>
        <p:nvSpPr>
          <p:cNvPr id="8" name="SOGRAD~1D5FCC~14438F~90"/>
          <p:cNvSpPr/>
          <p:nvPr/>
        </p:nvSpPr>
        <p:spPr>
          <a:xfrm>
            <a:off x="3337560" y="2468880"/>
            <a:ext cx="2651760" cy="1554480"/>
          </a:xfrm>
          <a:prstGeom prst="roundRect">
            <a:avLst>
              <a:gd name="adj" fmla="val 3529"/>
            </a:avLst>
          </a:prstGeom>
          <a:gradFill rotWithShape="1">
            <a:gsLst>
              <a:gs pos="0">
                <a:srgbClr val="1D5FCC"/>
              </a:gs>
              <a:gs pos="100000">
                <a:srgbClr val="14438F"/>
              </a:gs>
            </a:gsLst>
            <a:lin scaled="0" ang="16200000"/>
          </a:gradFill>
          <a:ln/>
          <a:effectLst>
            <a:outerShdw sx="100000" sy="100000" kx="0" ky="0" algn="bl" rotWithShape="0" blurRad="88900" dist="25400" dir="2700000">
              <a:srgbClr val="1A1A1A">
                <a:alpha val="12000"/>
              </a:srgbClr>
            </a:outerShdw>
          </a:effectLst>
        </p:spPr>
      </p:sp>
      <p:sp>
        <p:nvSpPr>
          <p:cNvPr id="9" name="Text 7"/>
          <p:cNvSpPr/>
          <p:nvPr/>
        </p:nvSpPr>
        <p:spPr>
          <a:xfrm>
            <a:off x="3483864" y="2596896"/>
            <a:ext cx="2377440" cy="502920"/>
          </a:xfrm>
          <a:prstGeom prst="rect">
            <a:avLst/>
          </a:prstGeom>
          <a:noFill/>
          <a:ln/>
        </p:spPr>
        <p:txBody>
          <a:bodyPr wrap="square" lIns="0" tIns="0" rIns="0" bIns="0" rtlCol="0" anchor="ctr"/>
          <a:lstStyle/>
          <a:p>
            <a:pPr indent="0" marL="0">
              <a:buNone/>
            </a:pPr>
            <a:r>
              <a:rPr lang="en-US" sz="3000" b="1" dirty="0">
                <a:solidFill>
                  <a:srgbClr val="5B9CFF"/>
                </a:solidFill>
                <a:effectLst>
                  <a:glow rad="50800">
                    <a:srgbClr val="5B9CFF">
                      <a:alpha val="30000"/>
                    </a:srgbClr>
                  </a:glow>
                </a:effectLst>
                <a:latin typeface="Arial" pitchFamily="34" charset="0"/>
                <a:ea typeface="Arial" pitchFamily="34" charset="-122"/>
                <a:cs typeface="Arial" pitchFamily="34" charset="-120"/>
              </a:rPr>
              <a:t>26%</a:t>
            </a:r>
            <a:endParaRPr lang="en-US" sz="3000" dirty="0"/>
          </a:p>
        </p:txBody>
      </p:sp>
      <p:sp>
        <p:nvSpPr>
          <p:cNvPr id="10" name="Text 8"/>
          <p:cNvSpPr/>
          <p:nvPr/>
        </p:nvSpPr>
        <p:spPr>
          <a:xfrm>
            <a:off x="3483864" y="3108960"/>
            <a:ext cx="2377440" cy="841248"/>
          </a:xfrm>
          <a:prstGeom prst="rect">
            <a:avLst/>
          </a:prstGeom>
          <a:noFill/>
          <a:ln/>
        </p:spPr>
        <p:txBody>
          <a:bodyPr wrap="square" lIns="0" tIns="0" rIns="0" bIns="0" rtlCol="0" anchor="t"/>
          <a:lstStyle/>
          <a:p>
            <a:pPr indent="0" marL="0">
              <a:lnSpc>
                <a:spcPct val="105000"/>
              </a:lnSpc>
              <a:buNone/>
            </a:pPr>
            <a:r>
              <a:rPr lang="en-US" sz="1050" dirty="0">
                <a:solidFill>
                  <a:srgbClr val="9AA6B2"/>
                </a:solidFill>
                <a:latin typeface="Arial" pitchFamily="34" charset="0"/>
                <a:ea typeface="Arial" pitchFamily="34" charset="-122"/>
                <a:cs typeface="Arial" pitchFamily="34" charset="-120"/>
              </a:rPr>
              <a:t>pilot attach rate (break-even: 14%)</a:t>
            </a:r>
            <a:endParaRPr lang="en-US" sz="1050" dirty="0"/>
          </a:p>
        </p:txBody>
      </p:sp>
      <p:sp>
        <p:nvSpPr>
          <p:cNvPr id="11" name="SOGRAD~1D5FCC~14438F~90"/>
          <p:cNvSpPr/>
          <p:nvPr/>
        </p:nvSpPr>
        <p:spPr>
          <a:xfrm>
            <a:off x="6172200" y="2468880"/>
            <a:ext cx="2651760" cy="1554480"/>
          </a:xfrm>
          <a:prstGeom prst="roundRect">
            <a:avLst>
              <a:gd name="adj" fmla="val 3529"/>
            </a:avLst>
          </a:prstGeom>
          <a:gradFill rotWithShape="1">
            <a:gsLst>
              <a:gs pos="0">
                <a:srgbClr val="1D5FCC"/>
              </a:gs>
              <a:gs pos="100000">
                <a:srgbClr val="14438F"/>
              </a:gs>
            </a:gsLst>
            <a:lin scaled="0" ang="16200000"/>
          </a:gradFill>
          <a:ln/>
          <a:effectLst>
            <a:outerShdw sx="100000" sy="100000" kx="0" ky="0" algn="bl" rotWithShape="0" blurRad="88900" dist="25400" dir="2700000">
              <a:srgbClr val="1A1A1A">
                <a:alpha val="12000"/>
              </a:srgbClr>
            </a:outerShdw>
          </a:effectLst>
        </p:spPr>
      </p:sp>
      <p:sp>
        <p:nvSpPr>
          <p:cNvPr id="12" name="Text 10"/>
          <p:cNvSpPr/>
          <p:nvPr/>
        </p:nvSpPr>
        <p:spPr>
          <a:xfrm>
            <a:off x="6318504" y="2596896"/>
            <a:ext cx="2377440" cy="502920"/>
          </a:xfrm>
          <a:prstGeom prst="rect">
            <a:avLst/>
          </a:prstGeom>
          <a:noFill/>
          <a:ln/>
        </p:spPr>
        <p:txBody>
          <a:bodyPr wrap="square" lIns="0" tIns="0" rIns="0" bIns="0" rtlCol="0" anchor="ctr"/>
          <a:lstStyle/>
          <a:p>
            <a:pPr indent="0" marL="0">
              <a:buNone/>
            </a:pPr>
            <a:r>
              <a:rPr lang="en-US" sz="3000" b="1" dirty="0">
                <a:solidFill>
                  <a:srgbClr val="5B9CFF"/>
                </a:solidFill>
                <a:effectLst>
                  <a:glow rad="50800">
                    <a:srgbClr val="5B9CFF">
                      <a:alpha val="30000"/>
                    </a:srgbClr>
                  </a:glow>
                </a:effectLst>
                <a:latin typeface="Arial" pitchFamily="34" charset="0"/>
                <a:ea typeface="Arial" pitchFamily="34" charset="-122"/>
                <a:cs typeface="Arial" pitchFamily="34" charset="-120"/>
              </a:rPr>
              <a:t>EUR 100M</a:t>
            </a:r>
            <a:endParaRPr lang="en-US" sz="3000" dirty="0"/>
          </a:p>
        </p:txBody>
      </p:sp>
      <p:sp>
        <p:nvSpPr>
          <p:cNvPr id="13" name="Text 11"/>
          <p:cNvSpPr/>
          <p:nvPr/>
        </p:nvSpPr>
        <p:spPr>
          <a:xfrm>
            <a:off x="6318504" y="3108960"/>
            <a:ext cx="2377440" cy="841248"/>
          </a:xfrm>
          <a:prstGeom prst="rect">
            <a:avLst/>
          </a:prstGeom>
          <a:noFill/>
          <a:ln/>
        </p:spPr>
        <p:txBody>
          <a:bodyPr wrap="square" lIns="0" tIns="0" rIns="0" bIns="0" rtlCol="0" anchor="t"/>
          <a:lstStyle/>
          <a:p>
            <a:pPr indent="0" marL="0">
              <a:lnSpc>
                <a:spcPct val="105000"/>
              </a:lnSpc>
              <a:buNone/>
            </a:pPr>
            <a:r>
              <a:rPr lang="en-US" sz="1050" dirty="0">
                <a:solidFill>
                  <a:srgbClr val="9AA6B2"/>
                </a:solidFill>
                <a:latin typeface="Arial" pitchFamily="34" charset="0"/>
                <a:ea typeface="Arial" pitchFamily="34" charset="-122"/>
                <a:cs typeface="Arial" pitchFamily="34" charset="-120"/>
              </a:rPr>
              <a:t>capturable revenue on the existing base</a:t>
            </a:r>
            <a:endParaRPr lang="en-US" sz="1050" dirty="0"/>
          </a:p>
        </p:txBody>
      </p:sp>
      <p:sp>
        <p:nvSpPr>
          <p:cNvPr id="14" name="SOGRAD~1D5FCC~14438F~90"/>
          <p:cNvSpPr/>
          <p:nvPr/>
        </p:nvSpPr>
        <p:spPr>
          <a:xfrm>
            <a:off x="9006840" y="2468880"/>
            <a:ext cx="2651760" cy="1554480"/>
          </a:xfrm>
          <a:prstGeom prst="roundRect">
            <a:avLst>
              <a:gd name="adj" fmla="val 3529"/>
            </a:avLst>
          </a:prstGeom>
          <a:gradFill rotWithShape="1">
            <a:gsLst>
              <a:gs pos="0">
                <a:srgbClr val="1D5FCC"/>
              </a:gs>
              <a:gs pos="100000">
                <a:srgbClr val="14438F"/>
              </a:gs>
            </a:gsLst>
            <a:lin scaled="0" ang="16200000"/>
          </a:gradFill>
          <a:ln/>
          <a:effectLst>
            <a:outerShdw sx="100000" sy="100000" kx="0" ky="0" algn="bl" rotWithShape="0" blurRad="88900" dist="25400" dir="2700000">
              <a:srgbClr val="1A1A1A">
                <a:alpha val="12000"/>
              </a:srgbClr>
            </a:outerShdw>
          </a:effectLst>
        </p:spPr>
      </p:sp>
      <p:sp>
        <p:nvSpPr>
          <p:cNvPr id="15" name="Text 13"/>
          <p:cNvSpPr/>
          <p:nvPr/>
        </p:nvSpPr>
        <p:spPr>
          <a:xfrm>
            <a:off x="9153144" y="2596896"/>
            <a:ext cx="2377440" cy="502920"/>
          </a:xfrm>
          <a:prstGeom prst="rect">
            <a:avLst/>
          </a:prstGeom>
          <a:noFill/>
          <a:ln/>
        </p:spPr>
        <p:txBody>
          <a:bodyPr wrap="square" lIns="0" tIns="0" rIns="0" bIns="0" rtlCol="0" anchor="ctr"/>
          <a:lstStyle/>
          <a:p>
            <a:pPr indent="0" marL="0">
              <a:buNone/>
            </a:pPr>
            <a:r>
              <a:rPr lang="en-US" sz="3000" b="1" dirty="0">
                <a:solidFill>
                  <a:srgbClr val="5B9CFF"/>
                </a:solidFill>
                <a:effectLst>
                  <a:glow rad="50800">
                    <a:srgbClr val="5B9CFF">
                      <a:alpha val="30000"/>
                    </a:srgbClr>
                  </a:glow>
                </a:effectLst>
                <a:latin typeface="Arial" pitchFamily="34" charset="0"/>
                <a:ea typeface="Arial" pitchFamily="34" charset="-122"/>
                <a:cs typeface="Arial" pitchFamily="34" charset="-120"/>
              </a:rPr>
              <a:t>94%</a:t>
            </a:r>
            <a:endParaRPr lang="en-US" sz="3000" dirty="0"/>
          </a:p>
        </p:txBody>
      </p:sp>
      <p:sp>
        <p:nvSpPr>
          <p:cNvPr id="16" name="Text 14"/>
          <p:cNvSpPr/>
          <p:nvPr/>
        </p:nvSpPr>
        <p:spPr>
          <a:xfrm>
            <a:off x="9153144" y="3108960"/>
            <a:ext cx="2377440" cy="841248"/>
          </a:xfrm>
          <a:prstGeom prst="rect">
            <a:avLst/>
          </a:prstGeom>
          <a:noFill/>
          <a:ln/>
        </p:spPr>
        <p:txBody>
          <a:bodyPr wrap="square" lIns="0" tIns="0" rIns="0" bIns="0" rtlCol="0" anchor="t"/>
          <a:lstStyle/>
          <a:p>
            <a:pPr indent="0" marL="0">
              <a:lnSpc>
                <a:spcPct val="105000"/>
              </a:lnSpc>
              <a:buNone/>
            </a:pPr>
            <a:r>
              <a:rPr lang="en-US" sz="1050" dirty="0">
                <a:solidFill>
                  <a:srgbClr val="9AA6B2"/>
                </a:solidFill>
                <a:latin typeface="Arial" pitchFamily="34" charset="0"/>
                <a:ea typeface="Arial" pitchFamily="34" charset="-122"/>
                <a:cs typeface="Arial" pitchFamily="34" charset="-120"/>
              </a:rPr>
              <a:t>field coverage within 2 hours</a:t>
            </a:r>
            <a:endParaRPr lang="en-US" sz="1050" dirty="0"/>
          </a:p>
        </p:txBody>
      </p:sp>
      <p:sp>
        <p:nvSpPr>
          <p:cNvPr id="17" name="Text 15"/>
          <p:cNvSpPr/>
          <p:nvPr/>
        </p:nvSpPr>
        <p:spPr>
          <a:xfrm>
            <a:off x="502920" y="4663440"/>
            <a:ext cx="11155680" cy="457200"/>
          </a:xfrm>
          <a:prstGeom prst="rect">
            <a:avLst/>
          </a:prstGeom>
          <a:noFill/>
          <a:ln/>
        </p:spPr>
        <p:txBody>
          <a:bodyPr wrap="square" lIns="0" tIns="0" rIns="0" bIns="0" rtlCol="0" anchor="ctr"/>
          <a:lstStyle/>
          <a:p>
            <a:pPr indent="0" marL="0">
              <a:buNone/>
            </a:pPr>
            <a:r>
              <a:rPr lang="en-US" sz="1250" i="1" dirty="0">
                <a:solidFill>
                  <a:srgbClr val="9AA6B2"/>
                </a:solidFill>
                <a:latin typeface="Arial" pitchFamily="34" charset="0"/>
                <a:ea typeface="Arial" pitchFamily="34" charset="-122"/>
                <a:cs typeface="Arial" pitchFamily="34" charset="-120"/>
              </a:rPr>
              <a:t>Dark KPI strip: native gradient tiles (effects.py) + subtle glow on the figures — reserved for the numbers that carry the story.</a:t>
            </a:r>
            <a:endParaRPr lang="en-US" sz="1250" dirty="0"/>
          </a:p>
        </p:txBody>
      </p:sp>
      <p:sp>
        <p:nvSpPr>
          <p:cNvPr id="18" name="Text 16"/>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19" name="Text 17"/>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26</a:t>
            </a:r>
            <a:endParaRPr lang="en-US" sz="850"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name="Slide 31">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EXHIBITS — ICON COLUMNS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Four levers carry the program, each with one owner and one number to watch</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502920" y="1499616"/>
            <a:ext cx="11155680" cy="384048"/>
          </a:xfrm>
          <a:prstGeom prst="rect">
            <a:avLst/>
          </a:prstGeom>
          <a:noFill/>
          <a:ln/>
        </p:spPr>
        <p:txBody>
          <a:bodyPr wrap="square" lIns="0" tIns="0" rIns="0" bIns="0" rtlCol="0" anchor="t"/>
          <a:lstStyle/>
          <a:p>
            <a:pPr indent="0" marL="0">
              <a:buNone/>
            </a:pPr>
            <a:r>
              <a:rPr lang="en-US" sz="1350" i="1" dirty="0">
                <a:solidFill>
                  <a:srgbClr val="595959"/>
                </a:solidFill>
                <a:latin typeface="Arial" pitchFamily="34" charset="0"/>
                <a:ea typeface="Arial" pitchFamily="34" charset="-122"/>
                <a:cs typeface="Arial" pitchFamily="34" charset="-120"/>
              </a:rPr>
              <a:t>Icon columns with the BUNDLED icon set (137 icons, tinted to the brand accent, zero extra dependency).</a:t>
            </a:r>
            <a:endParaRPr lang="en-US" sz="1350" dirty="0"/>
          </a:p>
        </p:txBody>
      </p:sp>
      <p:pic>
        <p:nvPicPr>
          <p:cNvPr id="6" name="Image 0" descr="/Users/othmane_benkirane/.claude/skills/sprintospptx-v3/examples/gd-assets/FaClipboardCheck-1D5FCC-256.png">    </p:cNvPr>
          <p:cNvPicPr>
            <a:picLocks noChangeAspect="1"/>
          </p:cNvPicPr>
          <p:nvPr/>
        </p:nvPicPr>
        <p:blipFill>
          <a:blip r:embed="rId1"/>
          <a:stretch>
            <a:fillRect/>
          </a:stretch>
        </p:blipFill>
        <p:spPr>
          <a:xfrm>
            <a:off x="1565910" y="2194560"/>
            <a:ext cx="457200" cy="457200"/>
          </a:xfrm>
          <a:prstGeom prst="rect">
            <a:avLst/>
          </a:prstGeom>
        </p:spPr>
      </p:pic>
      <p:sp>
        <p:nvSpPr>
          <p:cNvPr id="7" name="Text 4"/>
          <p:cNvSpPr/>
          <p:nvPr/>
        </p:nvSpPr>
        <p:spPr>
          <a:xfrm>
            <a:off x="502920" y="2761488"/>
            <a:ext cx="2583180" cy="365760"/>
          </a:xfrm>
          <a:prstGeom prst="rect">
            <a:avLst/>
          </a:prstGeom>
          <a:noFill/>
          <a:ln/>
        </p:spPr>
        <p:txBody>
          <a:bodyPr wrap="square" lIns="0" tIns="0" rIns="0" bIns="0" rtlCol="0" anchor="ctr"/>
          <a:lstStyle/>
          <a:p>
            <a:pPr algn="ctr" indent="0" marL="0">
              <a:buNone/>
            </a:pPr>
            <a:r>
              <a:rPr lang="en-US" sz="1300" b="1" dirty="0">
                <a:solidFill>
                  <a:srgbClr val="1A1A1A"/>
                </a:solidFill>
                <a:latin typeface="Arial" pitchFamily="34" charset="0"/>
                <a:ea typeface="Arial" pitchFamily="34" charset="-122"/>
                <a:cs typeface="Arial" pitchFamily="34" charset="-120"/>
              </a:rPr>
              <a:t>Contract attach</a:t>
            </a:r>
            <a:endParaRPr lang="en-US" sz="1300" dirty="0"/>
          </a:p>
        </p:txBody>
      </p:sp>
      <p:sp>
        <p:nvSpPr>
          <p:cNvPr id="8" name="Text 5"/>
          <p:cNvSpPr/>
          <p:nvPr/>
        </p:nvSpPr>
        <p:spPr>
          <a:xfrm>
            <a:off x="502920" y="3145536"/>
            <a:ext cx="2583180" cy="1280160"/>
          </a:xfrm>
          <a:prstGeom prst="rect">
            <a:avLst/>
          </a:prstGeom>
          <a:noFill/>
          <a:ln/>
        </p:spPr>
        <p:txBody>
          <a:bodyPr wrap="square" lIns="0" tIns="0" rIns="0" bIns="0" rtlCol="0" anchor="t"/>
          <a:lstStyle/>
          <a:p>
            <a:pPr algn="ctr" indent="0" marL="0">
              <a:lnSpc>
                <a:spcPct val="120000"/>
              </a:lnSpc>
              <a:buNone/>
            </a:pPr>
            <a:r>
              <a:rPr lang="en-US" sz="1100" dirty="0">
                <a:solidFill>
                  <a:srgbClr val="595959"/>
                </a:solidFill>
                <a:latin typeface="Arial" pitchFamily="34" charset="0"/>
                <a:ea typeface="Arial" pitchFamily="34" charset="-122"/>
                <a:cs typeface="Arial" pitchFamily="34" charset="-120"/>
              </a:rPr>
              <a:t>Every equipment sale carries a 5-year service contract offer. The pilot converts 26% of the installed base approached, against a 14% break-even.</a:t>
            </a:r>
            <a:endParaRPr lang="en-US" sz="1100" dirty="0"/>
          </a:p>
        </p:txBody>
      </p:sp>
      <p:pic>
        <p:nvPicPr>
          <p:cNvPr id="9" name="Image 1" descr="/Users/othmane_benkirane/.claude/skills/sprintospptx-v3/examples/gd-assets/FaDatabase-1D5FCC-256.png">    </p:cNvPr>
          <p:cNvPicPr>
            <a:picLocks noChangeAspect="1"/>
          </p:cNvPicPr>
          <p:nvPr/>
        </p:nvPicPr>
        <p:blipFill>
          <a:blip r:embed="rId2"/>
          <a:stretch>
            <a:fillRect/>
          </a:stretch>
        </p:blipFill>
        <p:spPr>
          <a:xfrm>
            <a:off x="4423410" y="2194560"/>
            <a:ext cx="457200" cy="457200"/>
          </a:xfrm>
          <a:prstGeom prst="rect">
            <a:avLst/>
          </a:prstGeom>
        </p:spPr>
      </p:pic>
      <p:sp>
        <p:nvSpPr>
          <p:cNvPr id="10" name="Text 6"/>
          <p:cNvSpPr/>
          <p:nvPr/>
        </p:nvSpPr>
        <p:spPr>
          <a:xfrm>
            <a:off x="3360420" y="2761488"/>
            <a:ext cx="2583180" cy="365760"/>
          </a:xfrm>
          <a:prstGeom prst="rect">
            <a:avLst/>
          </a:prstGeom>
          <a:noFill/>
          <a:ln/>
        </p:spPr>
        <p:txBody>
          <a:bodyPr wrap="square" lIns="0" tIns="0" rIns="0" bIns="0" rtlCol="0" anchor="ctr"/>
          <a:lstStyle/>
          <a:p>
            <a:pPr algn="ctr" indent="0" marL="0">
              <a:buNone/>
            </a:pPr>
            <a:r>
              <a:rPr lang="en-US" sz="1300" b="1" dirty="0">
                <a:solidFill>
                  <a:srgbClr val="1A1A1A"/>
                </a:solidFill>
                <a:latin typeface="Arial" pitchFamily="34" charset="0"/>
                <a:ea typeface="Arial" pitchFamily="34" charset="-122"/>
                <a:cs typeface="Arial" pitchFamily="34" charset="-120"/>
              </a:rPr>
              <a:t>Usage data</a:t>
            </a:r>
            <a:endParaRPr lang="en-US" sz="1300" dirty="0"/>
          </a:p>
        </p:txBody>
      </p:sp>
      <p:sp>
        <p:nvSpPr>
          <p:cNvPr id="11" name="Text 7"/>
          <p:cNvSpPr/>
          <p:nvPr/>
        </p:nvSpPr>
        <p:spPr>
          <a:xfrm>
            <a:off x="3360420" y="3145536"/>
            <a:ext cx="2583180" cy="1280160"/>
          </a:xfrm>
          <a:prstGeom prst="rect">
            <a:avLst/>
          </a:prstGeom>
          <a:noFill/>
          <a:ln/>
        </p:spPr>
        <p:txBody>
          <a:bodyPr wrap="square" lIns="0" tIns="0" rIns="0" bIns="0" rtlCol="0" anchor="t"/>
          <a:lstStyle/>
          <a:p>
            <a:pPr algn="ctr" indent="0" marL="0">
              <a:lnSpc>
                <a:spcPct val="120000"/>
              </a:lnSpc>
              <a:buNone/>
            </a:pPr>
            <a:r>
              <a:rPr lang="en-US" sz="1100" dirty="0">
                <a:solidFill>
                  <a:srgbClr val="595959"/>
                </a:solidFill>
                <a:latin typeface="Arial" pitchFamily="34" charset="0"/>
                <a:ea typeface="Arial" pitchFamily="34" charset="-122"/>
                <a:cs typeface="Arial" pitchFamily="34" charset="-120"/>
              </a:rPr>
              <a:t>6,800 connected sites feed the predictive models: 38% of failures are flagged 90 days ahead, cutting intervention costs by 22%.</a:t>
            </a:r>
            <a:endParaRPr lang="en-US" sz="1100" dirty="0"/>
          </a:p>
        </p:txBody>
      </p:sp>
      <p:pic>
        <p:nvPicPr>
          <p:cNvPr id="12" name="Image 2" descr="/Users/othmane_benkirane/.claude/skills/sprintospptx-v3/examples/gd-assets/FaUsers-1D5FCC-256.png">    </p:cNvPr>
          <p:cNvPicPr>
            <a:picLocks noChangeAspect="1"/>
          </p:cNvPicPr>
          <p:nvPr/>
        </p:nvPicPr>
        <p:blipFill>
          <a:blip r:embed="rId3"/>
          <a:stretch>
            <a:fillRect/>
          </a:stretch>
        </p:blipFill>
        <p:spPr>
          <a:xfrm>
            <a:off x="7280910" y="2194560"/>
            <a:ext cx="457200" cy="457200"/>
          </a:xfrm>
          <a:prstGeom prst="rect">
            <a:avLst/>
          </a:prstGeom>
        </p:spPr>
      </p:pic>
      <p:sp>
        <p:nvSpPr>
          <p:cNvPr id="13" name="Text 8"/>
          <p:cNvSpPr/>
          <p:nvPr/>
        </p:nvSpPr>
        <p:spPr>
          <a:xfrm>
            <a:off x="6217920" y="2761488"/>
            <a:ext cx="2583180" cy="365760"/>
          </a:xfrm>
          <a:prstGeom prst="rect">
            <a:avLst/>
          </a:prstGeom>
          <a:noFill/>
          <a:ln/>
        </p:spPr>
        <p:txBody>
          <a:bodyPr wrap="square" lIns="0" tIns="0" rIns="0" bIns="0" rtlCol="0" anchor="ctr"/>
          <a:lstStyle/>
          <a:p>
            <a:pPr algn="ctr" indent="0" marL="0">
              <a:buNone/>
            </a:pPr>
            <a:r>
              <a:rPr lang="en-US" sz="1300" b="1" dirty="0">
                <a:solidFill>
                  <a:srgbClr val="1A1A1A"/>
                </a:solidFill>
                <a:latin typeface="Arial" pitchFamily="34" charset="0"/>
                <a:ea typeface="Arial" pitchFamily="34" charset="-122"/>
                <a:cs typeface="Arial" pitchFamily="34" charset="-120"/>
              </a:rPr>
              <a:t>People</a:t>
            </a:r>
            <a:endParaRPr lang="en-US" sz="1300" dirty="0"/>
          </a:p>
        </p:txBody>
      </p:sp>
      <p:sp>
        <p:nvSpPr>
          <p:cNvPr id="14" name="Text 9"/>
          <p:cNvSpPr/>
          <p:nvPr/>
        </p:nvSpPr>
        <p:spPr>
          <a:xfrm>
            <a:off x="6217920" y="3145536"/>
            <a:ext cx="2583180" cy="1280160"/>
          </a:xfrm>
          <a:prstGeom prst="rect">
            <a:avLst/>
          </a:prstGeom>
          <a:noFill/>
          <a:ln/>
        </p:spPr>
        <p:txBody>
          <a:bodyPr wrap="square" lIns="0" tIns="0" rIns="0" bIns="0" rtlCol="0" anchor="t"/>
          <a:lstStyle/>
          <a:p>
            <a:pPr algn="ctr" indent="0" marL="0">
              <a:lnSpc>
                <a:spcPct val="120000"/>
              </a:lnSpc>
              <a:buNone/>
            </a:pPr>
            <a:r>
              <a:rPr lang="en-US" sz="1100" dirty="0">
                <a:solidFill>
                  <a:srgbClr val="595959"/>
                </a:solidFill>
                <a:latin typeface="Arial" pitchFamily="34" charset="0"/>
                <a:ea typeface="Arial" pitchFamily="34" charset="-122"/>
                <a:cs typeface="Arial" pitchFamily="34" charset="-120"/>
              </a:rPr>
              <a:t>300 technicians move to predictive maintenance by 2028, with an expert track and a certification bonus to hold attrition under 6%.</a:t>
            </a:r>
            <a:endParaRPr lang="en-US" sz="1100" dirty="0"/>
          </a:p>
        </p:txBody>
      </p:sp>
      <p:pic>
        <p:nvPicPr>
          <p:cNvPr id="15" name="Image 3" descr="/Users/othmane_benkirane/.claude/skills/sprintospptx-v3/examples/gd-assets/FaTruck-1D5FCC-256.png">    </p:cNvPr>
          <p:cNvPicPr>
            <a:picLocks noChangeAspect="1"/>
          </p:cNvPicPr>
          <p:nvPr/>
        </p:nvPicPr>
        <p:blipFill>
          <a:blip r:embed="rId4"/>
          <a:stretch>
            <a:fillRect/>
          </a:stretch>
        </p:blipFill>
        <p:spPr>
          <a:xfrm>
            <a:off x="10138410" y="2194560"/>
            <a:ext cx="457200" cy="457200"/>
          </a:xfrm>
          <a:prstGeom prst="rect">
            <a:avLst/>
          </a:prstGeom>
        </p:spPr>
      </p:pic>
      <p:sp>
        <p:nvSpPr>
          <p:cNvPr id="16" name="Text 10"/>
          <p:cNvSpPr/>
          <p:nvPr/>
        </p:nvSpPr>
        <p:spPr>
          <a:xfrm>
            <a:off x="9075420" y="2761488"/>
            <a:ext cx="2583180" cy="365760"/>
          </a:xfrm>
          <a:prstGeom prst="rect">
            <a:avLst/>
          </a:prstGeom>
          <a:noFill/>
          <a:ln/>
        </p:spPr>
        <p:txBody>
          <a:bodyPr wrap="square" lIns="0" tIns="0" rIns="0" bIns="0" rtlCol="0" anchor="ctr"/>
          <a:lstStyle/>
          <a:p>
            <a:pPr algn="ctr" indent="0" marL="0">
              <a:buNone/>
            </a:pPr>
            <a:r>
              <a:rPr lang="en-US" sz="1300" b="1" dirty="0">
                <a:solidFill>
                  <a:srgbClr val="1A1A1A"/>
                </a:solidFill>
                <a:latin typeface="Arial" pitchFamily="34" charset="0"/>
                <a:ea typeface="Arial" pitchFamily="34" charset="-122"/>
                <a:cs typeface="Arial" pitchFamily="34" charset="-120"/>
              </a:rPr>
              <a:t>Parts logistics</a:t>
            </a:r>
            <a:endParaRPr lang="en-US" sz="1300" dirty="0"/>
          </a:p>
        </p:txBody>
      </p:sp>
      <p:sp>
        <p:nvSpPr>
          <p:cNvPr id="17" name="Text 11"/>
          <p:cNvSpPr/>
          <p:nvPr/>
        </p:nvSpPr>
        <p:spPr>
          <a:xfrm>
            <a:off x="9075420" y="3145536"/>
            <a:ext cx="2583180" cy="1280160"/>
          </a:xfrm>
          <a:prstGeom prst="rect">
            <a:avLst/>
          </a:prstGeom>
          <a:noFill/>
          <a:ln/>
        </p:spPr>
        <p:txBody>
          <a:bodyPr wrap="square" lIns="0" tIns="0" rIns="0" bIns="0" rtlCol="0" anchor="t"/>
          <a:lstStyle/>
          <a:p>
            <a:pPr algn="ctr" indent="0" marL="0">
              <a:lnSpc>
                <a:spcPct val="120000"/>
              </a:lnSpc>
              <a:buNone/>
            </a:pPr>
            <a:r>
              <a:rPr lang="en-US" sz="1100" dirty="0">
                <a:solidFill>
                  <a:srgbClr val="595959"/>
                </a:solidFill>
                <a:latin typeface="Arial" pitchFamily="34" charset="0"/>
                <a:ea typeface="Arial" pitchFamily="34" charset="-122"/>
                <a:cs typeface="Arial" pitchFamily="34" charset="-120"/>
              </a:rPr>
              <a:t>Forward stock in 12 regional hubs brings next-day delivery to 94% of the base, the argument that beats independent maintainers.</a:t>
            </a:r>
            <a:endParaRPr lang="en-US" sz="1100" dirty="0"/>
          </a:p>
        </p:txBody>
      </p:sp>
      <p:sp>
        <p:nvSpPr>
          <p:cNvPr id="18" name="Shape 12"/>
          <p:cNvSpPr/>
          <p:nvPr/>
        </p:nvSpPr>
        <p:spPr>
          <a:xfrm>
            <a:off x="502920" y="5779008"/>
            <a:ext cx="11155680" cy="548640"/>
          </a:xfrm>
          <a:prstGeom prst="rect">
            <a:avLst/>
          </a:prstGeom>
          <a:solidFill>
            <a:srgbClr val="EFF4FE"/>
          </a:solidFill>
          <a:ln w="6350">
            <a:solidFill>
              <a:srgbClr val="CFCFCF"/>
            </a:solidFill>
            <a:prstDash val="solid"/>
          </a:ln>
        </p:spPr>
      </p:sp>
      <p:sp>
        <p:nvSpPr>
          <p:cNvPr id="19" name="Shape 13"/>
          <p:cNvSpPr/>
          <p:nvPr/>
        </p:nvSpPr>
        <p:spPr>
          <a:xfrm>
            <a:off x="502920" y="5779008"/>
            <a:ext cx="73152" cy="548640"/>
          </a:xfrm>
          <a:prstGeom prst="rect">
            <a:avLst/>
          </a:prstGeom>
          <a:solidFill>
            <a:srgbClr val="2E7CF6"/>
          </a:solidFill>
          <a:ln/>
        </p:spPr>
      </p:sp>
      <p:sp>
        <p:nvSpPr>
          <p:cNvPr id="20" name="Text 14"/>
          <p:cNvSpPr/>
          <p:nvPr/>
        </p:nvSpPr>
        <p:spPr>
          <a:xfrm>
            <a:off x="713232" y="5779008"/>
            <a:ext cx="10835640" cy="548640"/>
          </a:xfrm>
          <a:prstGeom prst="rect">
            <a:avLst/>
          </a:prstGeom>
          <a:noFill/>
          <a:ln/>
        </p:spPr>
        <p:txBody>
          <a:bodyPr wrap="square" lIns="0" tIns="0" rIns="0" bIns="0" rtlCol="0" anchor="ctr"/>
          <a:lstStyle/>
          <a:p>
            <a:pPr indent="0" marL="0">
              <a:lnSpc>
                <a:spcPct val="105000"/>
              </a:lnSpc>
              <a:buNone/>
            </a:pPr>
            <a:r>
              <a:rPr lang="en-US" sz="1200" b="1" dirty="0">
                <a:solidFill>
                  <a:srgbClr val="1D5FCC"/>
                </a:solidFill>
                <a:latin typeface="Arial" pitchFamily="34" charset="0"/>
                <a:ea typeface="Arial" pitchFamily="34" charset="-122"/>
                <a:cs typeface="Arial" pitchFamily="34" charset="-120"/>
              </a:rPr>
              <a:t>Key takeaway: </a:t>
            </a:r>
            <a:pPr indent="0" marL="0">
              <a:lnSpc>
                <a:spcPct val="105000"/>
              </a:lnSpc>
              <a:buNone/>
            </a:pPr>
            <a:r>
              <a:rPr lang="en-US" sz="1200" dirty="0">
                <a:solidFill>
                  <a:srgbClr val="1A1A1A"/>
                </a:solidFill>
                <a:latin typeface="Arial" pitchFamily="34" charset="0"/>
                <a:ea typeface="Arial" pitchFamily="34" charset="-122"/>
                <a:cs typeface="Arial" pitchFamily="34" charset="-120"/>
              </a:rPr>
              <a:t>One owner per lever, one metric per owner: the program reviews four numbers, not forty.</a:t>
            </a:r>
            <a:endParaRPr lang="en-US" sz="1200" dirty="0"/>
          </a:p>
        </p:txBody>
      </p:sp>
      <p:sp>
        <p:nvSpPr>
          <p:cNvPr id="21" name="Text 15"/>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22" name="Text 16"/>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27</a:t>
            </a:r>
            <a:endParaRPr lang="en-US" sz="85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name="Slide 32">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EXHIBITS — DELIVERY PRIMITIVES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integrated plan holds on wave 1; training is the only workstream behind the curve</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502920" y="1499616"/>
            <a:ext cx="11155680" cy="384048"/>
          </a:xfrm>
          <a:prstGeom prst="rect">
            <a:avLst/>
          </a:prstGeom>
          <a:noFill/>
          <a:ln/>
        </p:spPr>
        <p:txBody>
          <a:bodyPr wrap="square" lIns="0" tIns="0" rIns="0" bIns="0" rtlCol="0" anchor="t"/>
          <a:lstStyle/>
          <a:p>
            <a:pPr indent="0" marL="0">
              <a:buNone/>
            </a:pPr>
            <a:r>
              <a:rPr lang="en-US" sz="1350" i="1" dirty="0">
                <a:solidFill>
                  <a:srgbClr val="595959"/>
                </a:solidFill>
                <a:latin typeface="Arial" pitchFamily="34" charset="0"/>
                <a:ea typeface="Arial" pitchFamily="34" charset="-122"/>
                <a:cs typeface="Arial" pitchFamily="34" charset="-120"/>
              </a:rPr>
              <a:t>Gantt (integrated plan), harvey balls (delivery confidence), progress bars and RAG dots.</a:t>
            </a:r>
            <a:endParaRPr lang="en-US" sz="1350" dirty="0"/>
          </a:p>
        </p:txBody>
      </p:sp>
      <p:sp>
        <p:nvSpPr>
          <p:cNvPr id="6" name="Text 4"/>
          <p:cNvSpPr/>
          <p:nvPr/>
        </p:nvSpPr>
        <p:spPr>
          <a:xfrm>
            <a:off x="502920" y="2039112"/>
            <a:ext cx="6528816"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Integrated plan 2027, by workstream</a:t>
            </a:r>
            <a:endParaRPr lang="en-US" sz="1000" dirty="0"/>
          </a:p>
        </p:txBody>
      </p:sp>
      <p:sp>
        <p:nvSpPr>
          <p:cNvPr id="7" name="Text 5"/>
          <p:cNvSpPr/>
          <p:nvPr/>
        </p:nvSpPr>
        <p:spPr>
          <a:xfrm>
            <a:off x="2514600" y="2377440"/>
            <a:ext cx="1060704" cy="237744"/>
          </a:xfrm>
          <a:prstGeom prst="rect">
            <a:avLst/>
          </a:prstGeom>
          <a:noFill/>
          <a:ln/>
        </p:spPr>
        <p:txBody>
          <a:bodyPr wrap="square" lIns="0" tIns="0" rIns="0" bIns="0" rtlCol="0" anchor="ctr"/>
          <a:lstStyle/>
          <a:p>
            <a:pPr algn="ctr" indent="0" marL="0">
              <a:buNone/>
            </a:pPr>
            <a:r>
              <a:rPr lang="en-US" sz="900" dirty="0">
                <a:solidFill>
                  <a:srgbClr val="8C8C8C"/>
                </a:solidFill>
                <a:latin typeface="Arial" pitchFamily="34" charset="0"/>
                <a:ea typeface="Arial" pitchFamily="34" charset="-122"/>
                <a:cs typeface="Arial" pitchFamily="34" charset="-120"/>
              </a:rPr>
              <a:t>Q1 2027</a:t>
            </a:r>
            <a:endParaRPr lang="en-US" sz="900" dirty="0"/>
          </a:p>
        </p:txBody>
      </p:sp>
      <p:sp>
        <p:nvSpPr>
          <p:cNvPr id="8" name="Text 6"/>
          <p:cNvSpPr/>
          <p:nvPr/>
        </p:nvSpPr>
        <p:spPr>
          <a:xfrm>
            <a:off x="3575304" y="2377440"/>
            <a:ext cx="1060704" cy="237744"/>
          </a:xfrm>
          <a:prstGeom prst="rect">
            <a:avLst/>
          </a:prstGeom>
          <a:noFill/>
          <a:ln/>
        </p:spPr>
        <p:txBody>
          <a:bodyPr wrap="square" lIns="0" tIns="0" rIns="0" bIns="0" rtlCol="0" anchor="ctr"/>
          <a:lstStyle/>
          <a:p>
            <a:pPr algn="ctr" indent="0" marL="0">
              <a:buNone/>
            </a:pPr>
            <a:r>
              <a:rPr lang="en-US" sz="900" dirty="0">
                <a:solidFill>
                  <a:srgbClr val="8C8C8C"/>
                </a:solidFill>
                <a:latin typeface="Arial" pitchFamily="34" charset="0"/>
                <a:ea typeface="Arial" pitchFamily="34" charset="-122"/>
                <a:cs typeface="Arial" pitchFamily="34" charset="-120"/>
              </a:rPr>
              <a:t>Q2 2027</a:t>
            </a:r>
            <a:endParaRPr lang="en-US" sz="900" dirty="0"/>
          </a:p>
        </p:txBody>
      </p:sp>
      <p:sp>
        <p:nvSpPr>
          <p:cNvPr id="9" name="Text 7"/>
          <p:cNvSpPr/>
          <p:nvPr/>
        </p:nvSpPr>
        <p:spPr>
          <a:xfrm>
            <a:off x="4636008" y="2377440"/>
            <a:ext cx="1060704" cy="237744"/>
          </a:xfrm>
          <a:prstGeom prst="rect">
            <a:avLst/>
          </a:prstGeom>
          <a:noFill/>
          <a:ln/>
        </p:spPr>
        <p:txBody>
          <a:bodyPr wrap="square" lIns="0" tIns="0" rIns="0" bIns="0" rtlCol="0" anchor="ctr"/>
          <a:lstStyle/>
          <a:p>
            <a:pPr algn="ctr" indent="0" marL="0">
              <a:buNone/>
            </a:pPr>
            <a:r>
              <a:rPr lang="en-US" sz="900" dirty="0">
                <a:solidFill>
                  <a:srgbClr val="8C8C8C"/>
                </a:solidFill>
                <a:latin typeface="Arial" pitchFamily="34" charset="0"/>
                <a:ea typeface="Arial" pitchFamily="34" charset="-122"/>
                <a:cs typeface="Arial" pitchFamily="34" charset="-120"/>
              </a:rPr>
              <a:t>Q3 2027</a:t>
            </a:r>
            <a:endParaRPr lang="en-US" sz="900" dirty="0"/>
          </a:p>
        </p:txBody>
      </p:sp>
      <p:sp>
        <p:nvSpPr>
          <p:cNvPr id="10" name="Text 8"/>
          <p:cNvSpPr/>
          <p:nvPr/>
        </p:nvSpPr>
        <p:spPr>
          <a:xfrm>
            <a:off x="5696712" y="2377440"/>
            <a:ext cx="1060704" cy="237744"/>
          </a:xfrm>
          <a:prstGeom prst="rect">
            <a:avLst/>
          </a:prstGeom>
          <a:noFill/>
          <a:ln/>
        </p:spPr>
        <p:txBody>
          <a:bodyPr wrap="square" lIns="0" tIns="0" rIns="0" bIns="0" rtlCol="0" anchor="ctr"/>
          <a:lstStyle/>
          <a:p>
            <a:pPr algn="ctr" indent="0" marL="0">
              <a:buNone/>
            </a:pPr>
            <a:r>
              <a:rPr lang="en-US" sz="900" dirty="0">
                <a:solidFill>
                  <a:srgbClr val="8C8C8C"/>
                </a:solidFill>
                <a:latin typeface="Arial" pitchFamily="34" charset="0"/>
                <a:ea typeface="Arial" pitchFamily="34" charset="-122"/>
                <a:cs typeface="Arial" pitchFamily="34" charset="-120"/>
              </a:rPr>
              <a:t>Q4 2027</a:t>
            </a:r>
            <a:endParaRPr lang="en-US" sz="900" dirty="0"/>
          </a:p>
        </p:txBody>
      </p:sp>
      <p:sp>
        <p:nvSpPr>
          <p:cNvPr id="11" name="Text 9"/>
          <p:cNvSpPr/>
          <p:nvPr/>
        </p:nvSpPr>
        <p:spPr>
          <a:xfrm>
            <a:off x="502920" y="2651760"/>
            <a:ext cx="1920240" cy="442570"/>
          </a:xfrm>
          <a:prstGeom prst="rect">
            <a:avLst/>
          </a:prstGeom>
          <a:noFill/>
          <a:ln/>
        </p:spPr>
        <p:txBody>
          <a:bodyPr wrap="square" lIns="0" tIns="0" rIns="0" bIns="0" rtlCol="0" anchor="ctr"/>
          <a:lstStyle/>
          <a:p>
            <a:pPr indent="0" marL="0">
              <a:buNone/>
            </a:pPr>
            <a:r>
              <a:rPr lang="en-US" sz="1000" dirty="0">
                <a:solidFill>
                  <a:srgbClr val="1A1A1A"/>
                </a:solidFill>
                <a:latin typeface="Arial" pitchFamily="34" charset="0"/>
                <a:ea typeface="Arial" pitchFamily="34" charset="-122"/>
                <a:cs typeface="Arial" pitchFamily="34" charset="-120"/>
              </a:rPr>
              <a:t>M&amp;A &amp; integration</a:t>
            </a:r>
            <a:endParaRPr lang="en-US" sz="1000" dirty="0"/>
          </a:p>
        </p:txBody>
      </p:sp>
      <p:sp>
        <p:nvSpPr>
          <p:cNvPr id="12" name="Shape 10"/>
          <p:cNvSpPr/>
          <p:nvPr/>
        </p:nvSpPr>
        <p:spPr>
          <a:xfrm>
            <a:off x="2514600" y="3094330"/>
            <a:ext cx="4242816" cy="0"/>
          </a:xfrm>
          <a:prstGeom prst="line">
            <a:avLst/>
          </a:prstGeom>
          <a:noFill/>
          <a:ln w="6350">
            <a:solidFill>
              <a:srgbClr val="EEEEEE"/>
            </a:solidFill>
            <a:prstDash val="solid"/>
          </a:ln>
        </p:spPr>
      </p:sp>
      <p:sp>
        <p:nvSpPr>
          <p:cNvPr id="13" name="Shape 11"/>
          <p:cNvSpPr/>
          <p:nvPr/>
        </p:nvSpPr>
        <p:spPr>
          <a:xfrm>
            <a:off x="2551176" y="2757977"/>
            <a:ext cx="2048256" cy="230136"/>
          </a:xfrm>
          <a:prstGeom prst="roundRect">
            <a:avLst>
              <a:gd name="adj" fmla="val 15893"/>
            </a:avLst>
          </a:prstGeom>
          <a:solidFill>
            <a:srgbClr val="2E7CF6"/>
          </a:solidFill>
          <a:ln/>
        </p:spPr>
      </p:sp>
      <p:sp>
        <p:nvSpPr>
          <p:cNvPr id="14" name="Text 12"/>
          <p:cNvSpPr/>
          <p:nvPr/>
        </p:nvSpPr>
        <p:spPr>
          <a:xfrm>
            <a:off x="502920" y="3094330"/>
            <a:ext cx="1920240" cy="442570"/>
          </a:xfrm>
          <a:prstGeom prst="rect">
            <a:avLst/>
          </a:prstGeom>
          <a:noFill/>
          <a:ln/>
        </p:spPr>
        <p:txBody>
          <a:bodyPr wrap="square" lIns="0" tIns="0" rIns="0" bIns="0" rtlCol="0" anchor="ctr"/>
          <a:lstStyle/>
          <a:p>
            <a:pPr indent="0" marL="0">
              <a:buNone/>
            </a:pPr>
            <a:r>
              <a:rPr lang="en-US" sz="1000" dirty="0">
                <a:solidFill>
                  <a:srgbClr val="1A1A1A"/>
                </a:solidFill>
                <a:latin typeface="Arial" pitchFamily="34" charset="0"/>
                <a:ea typeface="Arial" pitchFamily="34" charset="-122"/>
                <a:cs typeface="Arial" pitchFamily="34" charset="-120"/>
              </a:rPr>
              <a:t>North pilot</a:t>
            </a:r>
            <a:endParaRPr lang="en-US" sz="1000" dirty="0"/>
          </a:p>
        </p:txBody>
      </p:sp>
      <p:sp>
        <p:nvSpPr>
          <p:cNvPr id="15" name="Shape 13"/>
          <p:cNvSpPr/>
          <p:nvPr/>
        </p:nvSpPr>
        <p:spPr>
          <a:xfrm>
            <a:off x="2514600" y="3536899"/>
            <a:ext cx="4242816" cy="0"/>
          </a:xfrm>
          <a:prstGeom prst="line">
            <a:avLst/>
          </a:prstGeom>
          <a:noFill/>
          <a:ln w="6350">
            <a:solidFill>
              <a:srgbClr val="EEEEEE"/>
            </a:solidFill>
            <a:prstDash val="solid"/>
          </a:ln>
        </p:spPr>
      </p:sp>
      <p:sp>
        <p:nvSpPr>
          <p:cNvPr id="16" name="Shape 14"/>
          <p:cNvSpPr/>
          <p:nvPr/>
        </p:nvSpPr>
        <p:spPr>
          <a:xfrm>
            <a:off x="3081528" y="3200546"/>
            <a:ext cx="1517904" cy="230136"/>
          </a:xfrm>
          <a:prstGeom prst="roundRect">
            <a:avLst>
              <a:gd name="adj" fmla="val 15893"/>
            </a:avLst>
          </a:prstGeom>
          <a:solidFill>
            <a:srgbClr val="2E7CF6"/>
          </a:solidFill>
          <a:ln/>
        </p:spPr>
      </p:sp>
      <p:sp>
        <p:nvSpPr>
          <p:cNvPr id="17" name="Text 15"/>
          <p:cNvSpPr/>
          <p:nvPr/>
        </p:nvSpPr>
        <p:spPr>
          <a:xfrm>
            <a:off x="502920" y="3536899"/>
            <a:ext cx="1920240" cy="442570"/>
          </a:xfrm>
          <a:prstGeom prst="rect">
            <a:avLst/>
          </a:prstGeom>
          <a:noFill/>
          <a:ln/>
        </p:spPr>
        <p:txBody>
          <a:bodyPr wrap="square" lIns="0" tIns="0" rIns="0" bIns="0" rtlCol="0" anchor="ctr"/>
          <a:lstStyle/>
          <a:p>
            <a:pPr indent="0" marL="0">
              <a:buNone/>
            </a:pPr>
            <a:r>
              <a:rPr lang="en-US" sz="1000" dirty="0">
                <a:solidFill>
                  <a:srgbClr val="1A1A1A"/>
                </a:solidFill>
                <a:latin typeface="Arial" pitchFamily="34" charset="0"/>
                <a:ea typeface="Arial" pitchFamily="34" charset="-122"/>
                <a:cs typeface="Arial" pitchFamily="34" charset="-120"/>
              </a:rPr>
              <a:t>Platform migration</a:t>
            </a:r>
            <a:endParaRPr lang="en-US" sz="1000" dirty="0"/>
          </a:p>
        </p:txBody>
      </p:sp>
      <p:sp>
        <p:nvSpPr>
          <p:cNvPr id="18" name="Shape 16"/>
          <p:cNvSpPr/>
          <p:nvPr/>
        </p:nvSpPr>
        <p:spPr>
          <a:xfrm>
            <a:off x="2514600" y="3979469"/>
            <a:ext cx="4242816" cy="0"/>
          </a:xfrm>
          <a:prstGeom prst="line">
            <a:avLst/>
          </a:prstGeom>
          <a:noFill/>
          <a:ln w="6350">
            <a:solidFill>
              <a:srgbClr val="EEEEEE"/>
            </a:solidFill>
            <a:prstDash val="solid"/>
          </a:ln>
        </p:spPr>
      </p:sp>
      <p:sp>
        <p:nvSpPr>
          <p:cNvPr id="19" name="Shape 17"/>
          <p:cNvSpPr/>
          <p:nvPr/>
        </p:nvSpPr>
        <p:spPr>
          <a:xfrm>
            <a:off x="3611880" y="3643116"/>
            <a:ext cx="2578608" cy="230136"/>
          </a:xfrm>
          <a:prstGeom prst="roundRect">
            <a:avLst>
              <a:gd name="adj" fmla="val 15893"/>
            </a:avLst>
          </a:prstGeom>
          <a:solidFill>
            <a:srgbClr val="2E7CF6"/>
          </a:solidFill>
          <a:ln/>
        </p:spPr>
      </p:sp>
      <p:sp>
        <p:nvSpPr>
          <p:cNvPr id="20" name="Text 18"/>
          <p:cNvSpPr/>
          <p:nvPr/>
        </p:nvSpPr>
        <p:spPr>
          <a:xfrm>
            <a:off x="502920" y="3979469"/>
            <a:ext cx="1920240" cy="442570"/>
          </a:xfrm>
          <a:prstGeom prst="rect">
            <a:avLst/>
          </a:prstGeom>
          <a:noFill/>
          <a:ln/>
        </p:spPr>
        <p:txBody>
          <a:bodyPr wrap="square" lIns="0" tIns="0" rIns="0" bIns="0" rtlCol="0" anchor="ctr"/>
          <a:lstStyle/>
          <a:p>
            <a:pPr indent="0" marL="0">
              <a:buNone/>
            </a:pPr>
            <a:r>
              <a:rPr lang="en-US" sz="1000" dirty="0">
                <a:solidFill>
                  <a:srgbClr val="1A1A1A"/>
                </a:solidFill>
                <a:latin typeface="Arial" pitchFamily="34" charset="0"/>
                <a:ea typeface="Arial" pitchFamily="34" charset="-122"/>
                <a:cs typeface="Arial" pitchFamily="34" charset="-120"/>
              </a:rPr>
              <a:t>Training waves</a:t>
            </a:r>
            <a:endParaRPr lang="en-US" sz="1000" dirty="0"/>
          </a:p>
        </p:txBody>
      </p:sp>
      <p:sp>
        <p:nvSpPr>
          <p:cNvPr id="21" name="Shape 19"/>
          <p:cNvSpPr/>
          <p:nvPr/>
        </p:nvSpPr>
        <p:spPr>
          <a:xfrm>
            <a:off x="2514600" y="4422038"/>
            <a:ext cx="4242816" cy="0"/>
          </a:xfrm>
          <a:prstGeom prst="line">
            <a:avLst/>
          </a:prstGeom>
          <a:noFill/>
          <a:ln w="6350">
            <a:solidFill>
              <a:srgbClr val="EEEEEE"/>
            </a:solidFill>
            <a:prstDash val="solid"/>
          </a:ln>
        </p:spPr>
      </p:sp>
      <p:sp>
        <p:nvSpPr>
          <p:cNvPr id="22" name="Shape 20"/>
          <p:cNvSpPr/>
          <p:nvPr/>
        </p:nvSpPr>
        <p:spPr>
          <a:xfrm>
            <a:off x="4142232" y="4085686"/>
            <a:ext cx="2578608" cy="230136"/>
          </a:xfrm>
          <a:prstGeom prst="roundRect">
            <a:avLst>
              <a:gd name="adj" fmla="val 15893"/>
            </a:avLst>
          </a:prstGeom>
          <a:solidFill>
            <a:srgbClr val="2E7CF6"/>
          </a:solidFill>
          <a:ln/>
        </p:spPr>
      </p:sp>
      <p:sp>
        <p:nvSpPr>
          <p:cNvPr id="23" name="Text 21"/>
          <p:cNvSpPr/>
          <p:nvPr/>
        </p:nvSpPr>
        <p:spPr>
          <a:xfrm>
            <a:off x="502920" y="4422038"/>
            <a:ext cx="1920240" cy="442570"/>
          </a:xfrm>
          <a:prstGeom prst="rect">
            <a:avLst/>
          </a:prstGeom>
          <a:noFill/>
          <a:ln/>
        </p:spPr>
        <p:txBody>
          <a:bodyPr wrap="square" lIns="0" tIns="0" rIns="0" bIns="0" rtlCol="0" anchor="ctr"/>
          <a:lstStyle/>
          <a:p>
            <a:pPr indent="0" marL="0">
              <a:buNone/>
            </a:pPr>
            <a:r>
              <a:rPr lang="en-US" sz="1000" dirty="0">
                <a:solidFill>
                  <a:srgbClr val="1A1A1A"/>
                </a:solidFill>
                <a:latin typeface="Arial" pitchFamily="34" charset="0"/>
                <a:ea typeface="Arial" pitchFamily="34" charset="-122"/>
                <a:cs typeface="Arial" pitchFamily="34" charset="-120"/>
              </a:rPr>
              <a:t>Regional roll-out</a:t>
            </a:r>
            <a:endParaRPr lang="en-US" sz="1000" dirty="0"/>
          </a:p>
        </p:txBody>
      </p:sp>
      <p:sp>
        <p:nvSpPr>
          <p:cNvPr id="24" name="Shape 22"/>
          <p:cNvSpPr/>
          <p:nvPr/>
        </p:nvSpPr>
        <p:spPr>
          <a:xfrm>
            <a:off x="2514600" y="4864608"/>
            <a:ext cx="4242816" cy="0"/>
          </a:xfrm>
          <a:prstGeom prst="line">
            <a:avLst/>
          </a:prstGeom>
          <a:noFill/>
          <a:ln w="6350">
            <a:solidFill>
              <a:srgbClr val="EEEEEE"/>
            </a:solidFill>
            <a:prstDash val="solid"/>
          </a:ln>
        </p:spPr>
      </p:sp>
      <p:sp>
        <p:nvSpPr>
          <p:cNvPr id="25" name="Shape 23"/>
          <p:cNvSpPr/>
          <p:nvPr/>
        </p:nvSpPr>
        <p:spPr>
          <a:xfrm>
            <a:off x="5202936" y="4528255"/>
            <a:ext cx="1517904" cy="230136"/>
          </a:xfrm>
          <a:prstGeom prst="roundRect">
            <a:avLst>
              <a:gd name="adj" fmla="val 15893"/>
            </a:avLst>
          </a:prstGeom>
          <a:solidFill>
            <a:srgbClr val="2E7CF6"/>
          </a:solidFill>
          <a:ln/>
        </p:spPr>
      </p:sp>
      <p:sp>
        <p:nvSpPr>
          <p:cNvPr id="26" name="Shape 24"/>
          <p:cNvSpPr/>
          <p:nvPr/>
        </p:nvSpPr>
        <p:spPr>
          <a:xfrm>
            <a:off x="4562856" y="4919472"/>
            <a:ext cx="146304" cy="146304"/>
          </a:xfrm>
          <a:prstGeom prst="diamond">
            <a:avLst/>
          </a:prstGeom>
          <a:solidFill>
            <a:srgbClr val="1D5FCC"/>
          </a:solidFill>
          <a:ln/>
        </p:spPr>
      </p:sp>
      <p:sp>
        <p:nvSpPr>
          <p:cNvPr id="27" name="Text 25"/>
          <p:cNvSpPr/>
          <p:nvPr/>
        </p:nvSpPr>
        <p:spPr>
          <a:xfrm>
            <a:off x="4087368" y="5084064"/>
            <a:ext cx="1097280" cy="274320"/>
          </a:xfrm>
          <a:prstGeom prst="rect">
            <a:avLst/>
          </a:prstGeom>
          <a:noFill/>
          <a:ln/>
        </p:spPr>
        <p:txBody>
          <a:bodyPr wrap="square" lIns="0" tIns="0" rIns="0" bIns="0" rtlCol="0" anchor="ctr"/>
          <a:lstStyle/>
          <a:p>
            <a:pPr algn="ctr" indent="0" marL="0">
              <a:buNone/>
            </a:pPr>
            <a:r>
              <a:rPr lang="en-US" sz="800" dirty="0">
                <a:solidFill>
                  <a:srgbClr val="595959"/>
                </a:solidFill>
                <a:latin typeface="Arial" pitchFamily="34" charset="0"/>
                <a:ea typeface="Arial" pitchFamily="34" charset="-122"/>
                <a:cs typeface="Arial" pitchFamily="34" charset="-120"/>
              </a:rPr>
              <a:t>Go/no-go</a:t>
            </a:r>
            <a:endParaRPr lang="en-US" sz="800" dirty="0"/>
          </a:p>
        </p:txBody>
      </p:sp>
      <p:sp>
        <p:nvSpPr>
          <p:cNvPr id="28" name="Shape 26"/>
          <p:cNvSpPr/>
          <p:nvPr/>
        </p:nvSpPr>
        <p:spPr>
          <a:xfrm>
            <a:off x="6047842" y="4919472"/>
            <a:ext cx="146304" cy="146304"/>
          </a:xfrm>
          <a:prstGeom prst="diamond">
            <a:avLst/>
          </a:prstGeom>
          <a:solidFill>
            <a:srgbClr val="1D5FCC"/>
          </a:solidFill>
          <a:ln/>
        </p:spPr>
      </p:sp>
      <p:sp>
        <p:nvSpPr>
          <p:cNvPr id="29" name="Text 27"/>
          <p:cNvSpPr/>
          <p:nvPr/>
        </p:nvSpPr>
        <p:spPr>
          <a:xfrm>
            <a:off x="5572354" y="5084064"/>
            <a:ext cx="1097280" cy="274320"/>
          </a:xfrm>
          <a:prstGeom prst="rect">
            <a:avLst/>
          </a:prstGeom>
          <a:noFill/>
          <a:ln/>
        </p:spPr>
        <p:txBody>
          <a:bodyPr wrap="square" lIns="0" tIns="0" rIns="0" bIns="0" rtlCol="0" anchor="ctr"/>
          <a:lstStyle/>
          <a:p>
            <a:pPr algn="ctr" indent="0" marL="0">
              <a:buNone/>
            </a:pPr>
            <a:r>
              <a:rPr lang="en-US" sz="800" dirty="0">
                <a:solidFill>
                  <a:srgbClr val="595959"/>
                </a:solidFill>
                <a:latin typeface="Arial" pitchFamily="34" charset="0"/>
                <a:ea typeface="Arial" pitchFamily="34" charset="-122"/>
                <a:cs typeface="Arial" pitchFamily="34" charset="-120"/>
              </a:rPr>
              <a:t>Wave 2</a:t>
            </a:r>
            <a:endParaRPr lang="en-US" sz="800" dirty="0"/>
          </a:p>
        </p:txBody>
      </p:sp>
      <p:sp>
        <p:nvSpPr>
          <p:cNvPr id="30" name="Text 28"/>
          <p:cNvSpPr/>
          <p:nvPr/>
        </p:nvSpPr>
        <p:spPr>
          <a:xfrm>
            <a:off x="7306056" y="2039112"/>
            <a:ext cx="4352544"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Workstream health, W28</a:t>
            </a:r>
            <a:endParaRPr lang="en-US" sz="1000" dirty="0"/>
          </a:p>
        </p:txBody>
      </p:sp>
      <p:sp>
        <p:nvSpPr>
          <p:cNvPr id="31" name="Shape 29"/>
          <p:cNvSpPr/>
          <p:nvPr/>
        </p:nvSpPr>
        <p:spPr>
          <a:xfrm>
            <a:off x="7306056" y="2542032"/>
            <a:ext cx="164592" cy="164592"/>
          </a:xfrm>
          <a:prstGeom prst="ellipse">
            <a:avLst/>
          </a:prstGeom>
          <a:solidFill>
            <a:srgbClr val="2E7D32"/>
          </a:solidFill>
          <a:ln/>
        </p:spPr>
      </p:sp>
      <p:sp>
        <p:nvSpPr>
          <p:cNvPr id="32" name="Text 30"/>
          <p:cNvSpPr/>
          <p:nvPr/>
        </p:nvSpPr>
        <p:spPr>
          <a:xfrm>
            <a:off x="7580376" y="2478024"/>
            <a:ext cx="3346704" cy="274320"/>
          </a:xfrm>
          <a:prstGeom prst="rect">
            <a:avLst/>
          </a:prstGeom>
          <a:noFill/>
          <a:ln/>
        </p:spPr>
        <p:txBody>
          <a:bodyPr wrap="square" lIns="0" tIns="0" rIns="0" bIns="0" rtlCol="0" anchor="ctr"/>
          <a:lstStyle/>
          <a:p>
            <a:pPr indent="0" marL="0">
              <a:buNone/>
            </a:pPr>
            <a:r>
              <a:rPr lang="en-US" sz="1150" b="1" dirty="0">
                <a:solidFill>
                  <a:srgbClr val="1A1A1A"/>
                </a:solidFill>
                <a:latin typeface="Arial" pitchFamily="34" charset="0"/>
                <a:ea typeface="Arial" pitchFamily="34" charset="-122"/>
                <a:cs typeface="Arial" pitchFamily="34" charset="-120"/>
              </a:rPr>
              <a:t>M&amp;A &amp; integration</a:t>
            </a:r>
            <a:endParaRPr lang="en-US" sz="1150" dirty="0"/>
          </a:p>
        </p:txBody>
      </p:sp>
      <p:sp>
        <p:nvSpPr>
          <p:cNvPr id="33" name="Shape 31"/>
          <p:cNvSpPr/>
          <p:nvPr/>
        </p:nvSpPr>
        <p:spPr>
          <a:xfrm>
            <a:off x="11365992" y="2514600"/>
            <a:ext cx="201168" cy="201168"/>
          </a:xfrm>
          <a:prstGeom prst="pie">
            <a:avLst>
              <a:gd name="adj1" fmla="val 16200000"/>
              <a:gd name="adj2" fmla="val 10800000"/>
            </a:avLst>
          </a:prstGeom>
          <a:solidFill>
            <a:srgbClr val="1D5FCC"/>
          </a:solidFill>
          <a:ln w="6350">
            <a:solidFill>
              <a:srgbClr val="1D5FCC"/>
            </a:solidFill>
            <a:prstDash val="solid"/>
          </a:ln>
        </p:spPr>
      </p:sp>
      <p:sp>
        <p:nvSpPr>
          <p:cNvPr id="34" name="Shape 32"/>
          <p:cNvSpPr/>
          <p:nvPr/>
        </p:nvSpPr>
        <p:spPr>
          <a:xfrm>
            <a:off x="11365992" y="2514600"/>
            <a:ext cx="201168" cy="201168"/>
          </a:xfrm>
          <a:prstGeom prst="ellipse">
            <a:avLst/>
          </a:prstGeom>
          <a:ln w="12700">
            <a:solidFill>
              <a:srgbClr val="1D5FCC"/>
            </a:solidFill>
            <a:prstDash val="solid"/>
          </a:ln>
        </p:spPr>
      </p:sp>
      <p:sp>
        <p:nvSpPr>
          <p:cNvPr id="35" name="Shape 33"/>
          <p:cNvSpPr/>
          <p:nvPr/>
        </p:nvSpPr>
        <p:spPr>
          <a:xfrm>
            <a:off x="7580376" y="2807208"/>
            <a:ext cx="3026664" cy="128016"/>
          </a:xfrm>
          <a:prstGeom prst="rect">
            <a:avLst/>
          </a:prstGeom>
          <a:solidFill>
            <a:srgbClr val="E8E8E8"/>
          </a:solidFill>
          <a:ln/>
        </p:spPr>
      </p:sp>
      <p:sp>
        <p:nvSpPr>
          <p:cNvPr id="36" name="Shape 34"/>
          <p:cNvSpPr/>
          <p:nvPr/>
        </p:nvSpPr>
        <p:spPr>
          <a:xfrm>
            <a:off x="7580376" y="2807208"/>
            <a:ext cx="2179198" cy="128016"/>
          </a:xfrm>
          <a:prstGeom prst="rect">
            <a:avLst/>
          </a:prstGeom>
          <a:solidFill>
            <a:srgbClr val="2E7CF6"/>
          </a:solidFill>
          <a:ln/>
        </p:spPr>
      </p:sp>
      <p:sp>
        <p:nvSpPr>
          <p:cNvPr id="37" name="Text 35"/>
          <p:cNvSpPr/>
          <p:nvPr/>
        </p:nvSpPr>
        <p:spPr>
          <a:xfrm>
            <a:off x="10680192" y="2743200"/>
            <a:ext cx="731520" cy="256032"/>
          </a:xfrm>
          <a:prstGeom prst="rect">
            <a:avLst/>
          </a:prstGeom>
          <a:noFill/>
          <a:ln/>
        </p:spPr>
        <p:txBody>
          <a:bodyPr wrap="square" lIns="0" tIns="0" rIns="0" bIns="0" rtlCol="0" anchor="ctr"/>
          <a:lstStyle/>
          <a:p>
            <a:pPr indent="0" marL="0">
              <a:buNone/>
            </a:pPr>
            <a:r>
              <a:rPr lang="en-US" sz="900" b="1" dirty="0">
                <a:solidFill>
                  <a:srgbClr val="1A1A1A"/>
                </a:solidFill>
                <a:latin typeface="Arial" pitchFamily="34" charset="0"/>
                <a:ea typeface="Arial" pitchFamily="34" charset="-122"/>
                <a:cs typeface="Arial" pitchFamily="34" charset="-120"/>
              </a:rPr>
              <a:t>72%</a:t>
            </a:r>
            <a:endParaRPr lang="en-US" sz="900" dirty="0"/>
          </a:p>
        </p:txBody>
      </p:sp>
      <p:sp>
        <p:nvSpPr>
          <p:cNvPr id="38" name="Shape 36"/>
          <p:cNvSpPr/>
          <p:nvPr/>
        </p:nvSpPr>
        <p:spPr>
          <a:xfrm>
            <a:off x="7306056" y="3255264"/>
            <a:ext cx="164592" cy="164592"/>
          </a:xfrm>
          <a:prstGeom prst="ellipse">
            <a:avLst/>
          </a:prstGeom>
          <a:solidFill>
            <a:srgbClr val="2E7D32"/>
          </a:solidFill>
          <a:ln/>
        </p:spPr>
      </p:sp>
      <p:sp>
        <p:nvSpPr>
          <p:cNvPr id="39" name="Text 37"/>
          <p:cNvSpPr/>
          <p:nvPr/>
        </p:nvSpPr>
        <p:spPr>
          <a:xfrm>
            <a:off x="7580376" y="3191256"/>
            <a:ext cx="3346704" cy="274320"/>
          </a:xfrm>
          <a:prstGeom prst="rect">
            <a:avLst/>
          </a:prstGeom>
          <a:noFill/>
          <a:ln/>
        </p:spPr>
        <p:txBody>
          <a:bodyPr wrap="square" lIns="0" tIns="0" rIns="0" bIns="0" rtlCol="0" anchor="ctr"/>
          <a:lstStyle/>
          <a:p>
            <a:pPr indent="0" marL="0">
              <a:buNone/>
            </a:pPr>
            <a:r>
              <a:rPr lang="en-US" sz="1150" b="1" dirty="0">
                <a:solidFill>
                  <a:srgbClr val="1A1A1A"/>
                </a:solidFill>
                <a:latin typeface="Arial" pitchFamily="34" charset="0"/>
                <a:ea typeface="Arial" pitchFamily="34" charset="-122"/>
                <a:cs typeface="Arial" pitchFamily="34" charset="-120"/>
              </a:rPr>
              <a:t>North pilot</a:t>
            </a:r>
            <a:endParaRPr lang="en-US" sz="1150" dirty="0"/>
          </a:p>
        </p:txBody>
      </p:sp>
      <p:sp>
        <p:nvSpPr>
          <p:cNvPr id="40" name="Shape 38"/>
          <p:cNvSpPr/>
          <p:nvPr/>
        </p:nvSpPr>
        <p:spPr>
          <a:xfrm>
            <a:off x="11365992" y="3227832"/>
            <a:ext cx="201168" cy="201168"/>
          </a:xfrm>
          <a:prstGeom prst="ellipse">
            <a:avLst/>
          </a:prstGeom>
          <a:solidFill>
            <a:srgbClr val="1D5FCC"/>
          </a:solidFill>
          <a:ln w="12700">
            <a:solidFill>
              <a:srgbClr val="1D5FCC"/>
            </a:solidFill>
            <a:prstDash val="solid"/>
          </a:ln>
        </p:spPr>
      </p:sp>
      <p:sp>
        <p:nvSpPr>
          <p:cNvPr id="41" name="Shape 39"/>
          <p:cNvSpPr/>
          <p:nvPr/>
        </p:nvSpPr>
        <p:spPr>
          <a:xfrm>
            <a:off x="7580376" y="3520440"/>
            <a:ext cx="3026664" cy="128016"/>
          </a:xfrm>
          <a:prstGeom prst="rect">
            <a:avLst/>
          </a:prstGeom>
          <a:solidFill>
            <a:srgbClr val="E8E8E8"/>
          </a:solidFill>
          <a:ln/>
        </p:spPr>
      </p:sp>
      <p:sp>
        <p:nvSpPr>
          <p:cNvPr id="42" name="Shape 40"/>
          <p:cNvSpPr/>
          <p:nvPr/>
        </p:nvSpPr>
        <p:spPr>
          <a:xfrm>
            <a:off x="7580376" y="3520440"/>
            <a:ext cx="2663464" cy="128016"/>
          </a:xfrm>
          <a:prstGeom prst="rect">
            <a:avLst/>
          </a:prstGeom>
          <a:solidFill>
            <a:srgbClr val="2E7CF6"/>
          </a:solidFill>
          <a:ln/>
        </p:spPr>
      </p:sp>
      <p:sp>
        <p:nvSpPr>
          <p:cNvPr id="43" name="Text 41"/>
          <p:cNvSpPr/>
          <p:nvPr/>
        </p:nvSpPr>
        <p:spPr>
          <a:xfrm>
            <a:off x="10680192" y="3456432"/>
            <a:ext cx="731520" cy="256032"/>
          </a:xfrm>
          <a:prstGeom prst="rect">
            <a:avLst/>
          </a:prstGeom>
          <a:noFill/>
          <a:ln/>
        </p:spPr>
        <p:txBody>
          <a:bodyPr wrap="square" lIns="0" tIns="0" rIns="0" bIns="0" rtlCol="0" anchor="ctr"/>
          <a:lstStyle/>
          <a:p>
            <a:pPr indent="0" marL="0">
              <a:buNone/>
            </a:pPr>
            <a:r>
              <a:rPr lang="en-US" sz="900" b="1" dirty="0">
                <a:solidFill>
                  <a:srgbClr val="1A1A1A"/>
                </a:solidFill>
                <a:latin typeface="Arial" pitchFamily="34" charset="0"/>
                <a:ea typeface="Arial" pitchFamily="34" charset="-122"/>
                <a:cs typeface="Arial" pitchFamily="34" charset="-120"/>
              </a:rPr>
              <a:t>88%</a:t>
            </a:r>
            <a:endParaRPr lang="en-US" sz="900" dirty="0"/>
          </a:p>
        </p:txBody>
      </p:sp>
      <p:sp>
        <p:nvSpPr>
          <p:cNvPr id="44" name="Shape 42"/>
          <p:cNvSpPr/>
          <p:nvPr/>
        </p:nvSpPr>
        <p:spPr>
          <a:xfrm>
            <a:off x="7306056" y="3968496"/>
            <a:ext cx="164592" cy="164592"/>
          </a:xfrm>
          <a:prstGeom prst="ellipse">
            <a:avLst/>
          </a:prstGeom>
          <a:solidFill>
            <a:srgbClr val="2E7D32"/>
          </a:solidFill>
          <a:ln/>
        </p:spPr>
      </p:sp>
      <p:sp>
        <p:nvSpPr>
          <p:cNvPr id="45" name="Text 43"/>
          <p:cNvSpPr/>
          <p:nvPr/>
        </p:nvSpPr>
        <p:spPr>
          <a:xfrm>
            <a:off x="7580376" y="3904488"/>
            <a:ext cx="3346704" cy="274320"/>
          </a:xfrm>
          <a:prstGeom prst="rect">
            <a:avLst/>
          </a:prstGeom>
          <a:noFill/>
          <a:ln/>
        </p:spPr>
        <p:txBody>
          <a:bodyPr wrap="square" lIns="0" tIns="0" rIns="0" bIns="0" rtlCol="0" anchor="ctr"/>
          <a:lstStyle/>
          <a:p>
            <a:pPr indent="0" marL="0">
              <a:buNone/>
            </a:pPr>
            <a:r>
              <a:rPr lang="en-US" sz="1150" b="1" dirty="0">
                <a:solidFill>
                  <a:srgbClr val="1A1A1A"/>
                </a:solidFill>
                <a:latin typeface="Arial" pitchFamily="34" charset="0"/>
                <a:ea typeface="Arial" pitchFamily="34" charset="-122"/>
                <a:cs typeface="Arial" pitchFamily="34" charset="-120"/>
              </a:rPr>
              <a:t>Platform migration</a:t>
            </a:r>
            <a:endParaRPr lang="en-US" sz="1150" dirty="0"/>
          </a:p>
        </p:txBody>
      </p:sp>
      <p:sp>
        <p:nvSpPr>
          <p:cNvPr id="46" name="Shape 44"/>
          <p:cNvSpPr/>
          <p:nvPr/>
        </p:nvSpPr>
        <p:spPr>
          <a:xfrm>
            <a:off x="11365992" y="3941064"/>
            <a:ext cx="201168" cy="201168"/>
          </a:xfrm>
          <a:prstGeom prst="pie">
            <a:avLst>
              <a:gd name="adj1" fmla="val 16200000"/>
              <a:gd name="adj2" fmla="val 10800000"/>
            </a:avLst>
          </a:prstGeom>
          <a:solidFill>
            <a:srgbClr val="1D5FCC"/>
          </a:solidFill>
          <a:ln w="6350">
            <a:solidFill>
              <a:srgbClr val="1D5FCC"/>
            </a:solidFill>
            <a:prstDash val="solid"/>
          </a:ln>
        </p:spPr>
      </p:sp>
      <p:sp>
        <p:nvSpPr>
          <p:cNvPr id="47" name="Shape 45"/>
          <p:cNvSpPr/>
          <p:nvPr/>
        </p:nvSpPr>
        <p:spPr>
          <a:xfrm>
            <a:off x="11365992" y="3941064"/>
            <a:ext cx="201168" cy="201168"/>
          </a:xfrm>
          <a:prstGeom prst="ellipse">
            <a:avLst/>
          </a:prstGeom>
          <a:ln w="12700">
            <a:solidFill>
              <a:srgbClr val="1D5FCC"/>
            </a:solidFill>
            <a:prstDash val="solid"/>
          </a:ln>
        </p:spPr>
      </p:sp>
      <p:sp>
        <p:nvSpPr>
          <p:cNvPr id="48" name="Shape 46"/>
          <p:cNvSpPr/>
          <p:nvPr/>
        </p:nvSpPr>
        <p:spPr>
          <a:xfrm>
            <a:off x="7580376" y="4233672"/>
            <a:ext cx="3026664" cy="128016"/>
          </a:xfrm>
          <a:prstGeom prst="rect">
            <a:avLst/>
          </a:prstGeom>
          <a:solidFill>
            <a:srgbClr val="E8E8E8"/>
          </a:solidFill>
          <a:ln/>
        </p:spPr>
      </p:sp>
      <p:sp>
        <p:nvSpPr>
          <p:cNvPr id="49" name="Shape 47"/>
          <p:cNvSpPr/>
          <p:nvPr/>
        </p:nvSpPr>
        <p:spPr>
          <a:xfrm>
            <a:off x="7580376" y="4233672"/>
            <a:ext cx="1664665" cy="128016"/>
          </a:xfrm>
          <a:prstGeom prst="rect">
            <a:avLst/>
          </a:prstGeom>
          <a:solidFill>
            <a:srgbClr val="2E7CF6"/>
          </a:solidFill>
          <a:ln/>
        </p:spPr>
      </p:sp>
      <p:sp>
        <p:nvSpPr>
          <p:cNvPr id="50" name="Text 48"/>
          <p:cNvSpPr/>
          <p:nvPr/>
        </p:nvSpPr>
        <p:spPr>
          <a:xfrm>
            <a:off x="10680192" y="4169664"/>
            <a:ext cx="731520" cy="256032"/>
          </a:xfrm>
          <a:prstGeom prst="rect">
            <a:avLst/>
          </a:prstGeom>
          <a:noFill/>
          <a:ln/>
        </p:spPr>
        <p:txBody>
          <a:bodyPr wrap="square" lIns="0" tIns="0" rIns="0" bIns="0" rtlCol="0" anchor="ctr"/>
          <a:lstStyle/>
          <a:p>
            <a:pPr indent="0" marL="0">
              <a:buNone/>
            </a:pPr>
            <a:r>
              <a:rPr lang="en-US" sz="900" b="1" dirty="0">
                <a:solidFill>
                  <a:srgbClr val="1A1A1A"/>
                </a:solidFill>
                <a:latin typeface="Arial" pitchFamily="34" charset="0"/>
                <a:ea typeface="Arial" pitchFamily="34" charset="-122"/>
                <a:cs typeface="Arial" pitchFamily="34" charset="-120"/>
              </a:rPr>
              <a:t>55%</a:t>
            </a:r>
            <a:endParaRPr lang="en-US" sz="900" dirty="0"/>
          </a:p>
        </p:txBody>
      </p:sp>
      <p:sp>
        <p:nvSpPr>
          <p:cNvPr id="51" name="Shape 49"/>
          <p:cNvSpPr/>
          <p:nvPr/>
        </p:nvSpPr>
        <p:spPr>
          <a:xfrm>
            <a:off x="7306056" y="4681728"/>
            <a:ext cx="164592" cy="164592"/>
          </a:xfrm>
          <a:prstGeom prst="ellipse">
            <a:avLst/>
          </a:prstGeom>
          <a:solidFill>
            <a:srgbClr val="E68A00"/>
          </a:solidFill>
          <a:ln/>
        </p:spPr>
      </p:sp>
      <p:sp>
        <p:nvSpPr>
          <p:cNvPr id="52" name="Text 50"/>
          <p:cNvSpPr/>
          <p:nvPr/>
        </p:nvSpPr>
        <p:spPr>
          <a:xfrm>
            <a:off x="7580376" y="4617720"/>
            <a:ext cx="3346704" cy="274320"/>
          </a:xfrm>
          <a:prstGeom prst="rect">
            <a:avLst/>
          </a:prstGeom>
          <a:noFill/>
          <a:ln/>
        </p:spPr>
        <p:txBody>
          <a:bodyPr wrap="square" lIns="0" tIns="0" rIns="0" bIns="0" rtlCol="0" anchor="ctr"/>
          <a:lstStyle/>
          <a:p>
            <a:pPr indent="0" marL="0">
              <a:buNone/>
            </a:pPr>
            <a:r>
              <a:rPr lang="en-US" sz="1150" b="1" dirty="0">
                <a:solidFill>
                  <a:srgbClr val="1A1A1A"/>
                </a:solidFill>
                <a:latin typeface="Arial" pitchFamily="34" charset="0"/>
                <a:ea typeface="Arial" pitchFamily="34" charset="-122"/>
                <a:cs typeface="Arial" pitchFamily="34" charset="-120"/>
              </a:rPr>
              <a:t>Training waves</a:t>
            </a:r>
            <a:endParaRPr lang="en-US" sz="1150" dirty="0"/>
          </a:p>
        </p:txBody>
      </p:sp>
      <p:sp>
        <p:nvSpPr>
          <p:cNvPr id="53" name="Shape 51"/>
          <p:cNvSpPr/>
          <p:nvPr/>
        </p:nvSpPr>
        <p:spPr>
          <a:xfrm>
            <a:off x="11365992" y="4654296"/>
            <a:ext cx="201168" cy="201168"/>
          </a:xfrm>
          <a:prstGeom prst="pie">
            <a:avLst>
              <a:gd name="adj1" fmla="val 16200000"/>
              <a:gd name="adj2" fmla="val 5400000"/>
            </a:avLst>
          </a:prstGeom>
          <a:solidFill>
            <a:srgbClr val="1D5FCC"/>
          </a:solidFill>
          <a:ln w="6350">
            <a:solidFill>
              <a:srgbClr val="1D5FCC"/>
            </a:solidFill>
            <a:prstDash val="solid"/>
          </a:ln>
        </p:spPr>
      </p:sp>
      <p:sp>
        <p:nvSpPr>
          <p:cNvPr id="54" name="Shape 52"/>
          <p:cNvSpPr/>
          <p:nvPr/>
        </p:nvSpPr>
        <p:spPr>
          <a:xfrm>
            <a:off x="11365992" y="4654296"/>
            <a:ext cx="201168" cy="201168"/>
          </a:xfrm>
          <a:prstGeom prst="ellipse">
            <a:avLst/>
          </a:prstGeom>
          <a:ln w="12700">
            <a:solidFill>
              <a:srgbClr val="1D5FCC"/>
            </a:solidFill>
            <a:prstDash val="solid"/>
          </a:ln>
        </p:spPr>
      </p:sp>
      <p:sp>
        <p:nvSpPr>
          <p:cNvPr id="55" name="Shape 53"/>
          <p:cNvSpPr/>
          <p:nvPr/>
        </p:nvSpPr>
        <p:spPr>
          <a:xfrm>
            <a:off x="7580376" y="4946904"/>
            <a:ext cx="3026664" cy="128016"/>
          </a:xfrm>
          <a:prstGeom prst="rect">
            <a:avLst/>
          </a:prstGeom>
          <a:solidFill>
            <a:srgbClr val="E8E8E8"/>
          </a:solidFill>
          <a:ln/>
        </p:spPr>
      </p:sp>
      <p:sp>
        <p:nvSpPr>
          <p:cNvPr id="56" name="Shape 54"/>
          <p:cNvSpPr/>
          <p:nvPr/>
        </p:nvSpPr>
        <p:spPr>
          <a:xfrm>
            <a:off x="7580376" y="4946904"/>
            <a:ext cx="1150132" cy="128016"/>
          </a:xfrm>
          <a:prstGeom prst="rect">
            <a:avLst/>
          </a:prstGeom>
          <a:solidFill>
            <a:srgbClr val="2E7CF6"/>
          </a:solidFill>
          <a:ln/>
        </p:spPr>
      </p:sp>
      <p:sp>
        <p:nvSpPr>
          <p:cNvPr id="57" name="Text 55"/>
          <p:cNvSpPr/>
          <p:nvPr/>
        </p:nvSpPr>
        <p:spPr>
          <a:xfrm>
            <a:off x="10680192" y="4882896"/>
            <a:ext cx="731520" cy="256032"/>
          </a:xfrm>
          <a:prstGeom prst="rect">
            <a:avLst/>
          </a:prstGeom>
          <a:noFill/>
          <a:ln/>
        </p:spPr>
        <p:txBody>
          <a:bodyPr wrap="square" lIns="0" tIns="0" rIns="0" bIns="0" rtlCol="0" anchor="ctr"/>
          <a:lstStyle/>
          <a:p>
            <a:pPr indent="0" marL="0">
              <a:buNone/>
            </a:pPr>
            <a:r>
              <a:rPr lang="en-US" sz="900" b="1" dirty="0">
                <a:solidFill>
                  <a:srgbClr val="1A1A1A"/>
                </a:solidFill>
                <a:latin typeface="Arial" pitchFamily="34" charset="0"/>
                <a:ea typeface="Arial" pitchFamily="34" charset="-122"/>
                <a:cs typeface="Arial" pitchFamily="34" charset="-120"/>
              </a:rPr>
              <a:t>38%</a:t>
            </a:r>
            <a:endParaRPr lang="en-US" sz="900" dirty="0"/>
          </a:p>
        </p:txBody>
      </p:sp>
      <p:sp>
        <p:nvSpPr>
          <p:cNvPr id="58" name="Shape 56"/>
          <p:cNvSpPr/>
          <p:nvPr/>
        </p:nvSpPr>
        <p:spPr>
          <a:xfrm>
            <a:off x="7306056" y="5394960"/>
            <a:ext cx="164592" cy="164592"/>
          </a:xfrm>
          <a:prstGeom prst="ellipse">
            <a:avLst/>
          </a:prstGeom>
          <a:solidFill>
            <a:srgbClr val="2E7D32"/>
          </a:solidFill>
          <a:ln/>
        </p:spPr>
      </p:sp>
      <p:sp>
        <p:nvSpPr>
          <p:cNvPr id="59" name="Text 57"/>
          <p:cNvSpPr/>
          <p:nvPr/>
        </p:nvSpPr>
        <p:spPr>
          <a:xfrm>
            <a:off x="7580376" y="5330952"/>
            <a:ext cx="3346704" cy="274320"/>
          </a:xfrm>
          <a:prstGeom prst="rect">
            <a:avLst/>
          </a:prstGeom>
          <a:noFill/>
          <a:ln/>
        </p:spPr>
        <p:txBody>
          <a:bodyPr wrap="square" lIns="0" tIns="0" rIns="0" bIns="0" rtlCol="0" anchor="ctr"/>
          <a:lstStyle/>
          <a:p>
            <a:pPr indent="0" marL="0">
              <a:buNone/>
            </a:pPr>
            <a:r>
              <a:rPr lang="en-US" sz="1150" b="1" dirty="0">
                <a:solidFill>
                  <a:srgbClr val="1A1A1A"/>
                </a:solidFill>
                <a:latin typeface="Arial" pitchFamily="34" charset="0"/>
                <a:ea typeface="Arial" pitchFamily="34" charset="-122"/>
                <a:cs typeface="Arial" pitchFamily="34" charset="-120"/>
              </a:rPr>
              <a:t>Regional roll-out</a:t>
            </a:r>
            <a:endParaRPr lang="en-US" sz="1150" dirty="0"/>
          </a:p>
        </p:txBody>
      </p:sp>
      <p:sp>
        <p:nvSpPr>
          <p:cNvPr id="60" name="Shape 58"/>
          <p:cNvSpPr/>
          <p:nvPr/>
        </p:nvSpPr>
        <p:spPr>
          <a:xfrm>
            <a:off x="11365992" y="5367528"/>
            <a:ext cx="201168" cy="201168"/>
          </a:xfrm>
          <a:prstGeom prst="pie">
            <a:avLst>
              <a:gd name="adj1" fmla="val 16200000"/>
              <a:gd name="adj2" fmla="val 21600000"/>
            </a:avLst>
          </a:prstGeom>
          <a:solidFill>
            <a:srgbClr val="1D5FCC"/>
          </a:solidFill>
          <a:ln w="6350">
            <a:solidFill>
              <a:srgbClr val="1D5FCC"/>
            </a:solidFill>
            <a:prstDash val="solid"/>
          </a:ln>
        </p:spPr>
      </p:sp>
      <p:sp>
        <p:nvSpPr>
          <p:cNvPr id="61" name="Shape 59"/>
          <p:cNvSpPr/>
          <p:nvPr/>
        </p:nvSpPr>
        <p:spPr>
          <a:xfrm>
            <a:off x="11365992" y="5367528"/>
            <a:ext cx="201168" cy="201168"/>
          </a:xfrm>
          <a:prstGeom prst="ellipse">
            <a:avLst/>
          </a:prstGeom>
          <a:ln w="12700">
            <a:solidFill>
              <a:srgbClr val="1D5FCC"/>
            </a:solidFill>
            <a:prstDash val="solid"/>
          </a:ln>
        </p:spPr>
      </p:sp>
      <p:sp>
        <p:nvSpPr>
          <p:cNvPr id="62" name="Shape 60"/>
          <p:cNvSpPr/>
          <p:nvPr/>
        </p:nvSpPr>
        <p:spPr>
          <a:xfrm>
            <a:off x="7580376" y="5660136"/>
            <a:ext cx="3026664" cy="128016"/>
          </a:xfrm>
          <a:prstGeom prst="rect">
            <a:avLst/>
          </a:prstGeom>
          <a:solidFill>
            <a:srgbClr val="E8E8E8"/>
          </a:solidFill>
          <a:ln/>
        </p:spPr>
      </p:sp>
      <p:sp>
        <p:nvSpPr>
          <p:cNvPr id="63" name="Shape 61"/>
          <p:cNvSpPr/>
          <p:nvPr/>
        </p:nvSpPr>
        <p:spPr>
          <a:xfrm>
            <a:off x="7580376" y="5660136"/>
            <a:ext cx="302666" cy="128016"/>
          </a:xfrm>
          <a:prstGeom prst="rect">
            <a:avLst/>
          </a:prstGeom>
          <a:solidFill>
            <a:srgbClr val="2E7CF6"/>
          </a:solidFill>
          <a:ln/>
        </p:spPr>
      </p:sp>
      <p:sp>
        <p:nvSpPr>
          <p:cNvPr id="64" name="Text 62"/>
          <p:cNvSpPr/>
          <p:nvPr/>
        </p:nvSpPr>
        <p:spPr>
          <a:xfrm>
            <a:off x="10680192" y="5596128"/>
            <a:ext cx="731520" cy="256032"/>
          </a:xfrm>
          <a:prstGeom prst="rect">
            <a:avLst/>
          </a:prstGeom>
          <a:noFill/>
          <a:ln/>
        </p:spPr>
        <p:txBody>
          <a:bodyPr wrap="square" lIns="0" tIns="0" rIns="0" bIns="0" rtlCol="0" anchor="ctr"/>
          <a:lstStyle/>
          <a:p>
            <a:pPr indent="0" marL="0">
              <a:buNone/>
            </a:pPr>
            <a:r>
              <a:rPr lang="en-US" sz="900" b="1" dirty="0">
                <a:solidFill>
                  <a:srgbClr val="1A1A1A"/>
                </a:solidFill>
                <a:latin typeface="Arial" pitchFamily="34" charset="0"/>
                <a:ea typeface="Arial" pitchFamily="34" charset="-122"/>
                <a:cs typeface="Arial" pitchFamily="34" charset="-120"/>
              </a:rPr>
              <a:t>10%</a:t>
            </a:r>
            <a:endParaRPr lang="en-US" sz="900" dirty="0"/>
          </a:p>
        </p:txBody>
      </p:sp>
      <p:sp>
        <p:nvSpPr>
          <p:cNvPr id="65" name="Text 63"/>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program reporting W28; Meridio PMO</a:t>
            </a:r>
            <a:endParaRPr lang="en-US" sz="800" dirty="0"/>
          </a:p>
        </p:txBody>
      </p:sp>
      <p:sp>
        <p:nvSpPr>
          <p:cNvPr id="66" name="Text 64"/>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28</a:t>
            </a:r>
            <a:endParaRPr lang="en-US" sz="850"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name="Slide 33">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EXHIBITS — QUOTE &amp; FUNNEL</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Customers say it themselves: uptime sells the contract, and the funnel proves they sign</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502920" y="1499616"/>
            <a:ext cx="11155680" cy="384048"/>
          </a:xfrm>
          <a:prstGeom prst="rect">
            <a:avLst/>
          </a:prstGeom>
          <a:noFill/>
          <a:ln/>
        </p:spPr>
        <p:txBody>
          <a:bodyPr wrap="square" lIns="0" tIns="0" rIns="0" bIns="0" rtlCol="0" anchor="t"/>
          <a:lstStyle/>
          <a:p>
            <a:pPr indent="0" marL="0">
              <a:buNone/>
            </a:pPr>
            <a:r>
              <a:rPr lang="en-US" sz="1350" i="1" dirty="0">
                <a:solidFill>
                  <a:srgbClr val="595959"/>
                </a:solidFill>
                <a:latin typeface="Arial" pitchFamily="34" charset="0"/>
                <a:ea typeface="Arial" pitchFamily="34" charset="-122"/>
                <a:cs typeface="Arial" pitchFamily="34" charset="-120"/>
              </a:rPr>
              <a:t>Pull quote (verbatim evidence) and conversion funnel (stage-by-stage narrowing).</a:t>
            </a:r>
            <a:endParaRPr lang="en-US" sz="1350" dirty="0"/>
          </a:p>
        </p:txBody>
      </p:sp>
      <p:sp>
        <p:nvSpPr>
          <p:cNvPr id="6" name="Shape 4"/>
          <p:cNvSpPr/>
          <p:nvPr/>
        </p:nvSpPr>
        <p:spPr>
          <a:xfrm>
            <a:off x="502920" y="2194560"/>
            <a:ext cx="5770880" cy="2011680"/>
          </a:xfrm>
          <a:prstGeom prst="roundRect">
            <a:avLst>
              <a:gd name="adj" fmla="val 2727"/>
            </a:avLst>
          </a:prstGeom>
          <a:solidFill>
            <a:srgbClr val="FFFFFF"/>
          </a:solidFill>
          <a:ln w="15875">
            <a:solidFill>
              <a:srgbClr val="2E7CF6"/>
            </a:solidFill>
            <a:prstDash val="solid"/>
          </a:ln>
          <a:effectLst>
            <a:outerShdw sx="100000" sy="100000" kx="0" ky="0" algn="bl" rotWithShape="0" blurRad="88900" dist="25400" dir="2700000">
              <a:srgbClr val="1A1A1A">
                <a:alpha val="12000"/>
              </a:srgbClr>
            </a:outerShdw>
          </a:effectLst>
        </p:spPr>
      </p:sp>
      <p:sp>
        <p:nvSpPr>
          <p:cNvPr id="7" name="Shape 5"/>
          <p:cNvSpPr/>
          <p:nvPr/>
        </p:nvSpPr>
        <p:spPr>
          <a:xfrm>
            <a:off x="502920" y="2194560"/>
            <a:ext cx="73152" cy="2011680"/>
          </a:xfrm>
          <a:prstGeom prst="rect">
            <a:avLst/>
          </a:prstGeom>
          <a:solidFill>
            <a:srgbClr val="2E7CF6"/>
          </a:solidFill>
          <a:ln/>
        </p:spPr>
      </p:sp>
      <p:sp>
        <p:nvSpPr>
          <p:cNvPr id="8" name="Text 6"/>
          <p:cNvSpPr/>
          <p:nvPr/>
        </p:nvSpPr>
        <p:spPr>
          <a:xfrm>
            <a:off x="758952" y="2304288"/>
            <a:ext cx="5313680" cy="1792224"/>
          </a:xfrm>
          <a:prstGeom prst="rect">
            <a:avLst/>
          </a:prstGeom>
          <a:noFill/>
          <a:ln/>
        </p:spPr>
        <p:txBody>
          <a:bodyPr wrap="square" lIns="0" tIns="0" rIns="0" bIns="0" rtlCol="0" anchor="ctr"/>
          <a:lstStyle/>
          <a:p>
            <a:pPr indent="0" marL="0">
              <a:lnSpc>
                <a:spcPct val="120000"/>
              </a:lnSpc>
              <a:buNone/>
            </a:pPr>
            <a:r>
              <a:rPr lang="en-US" sz="1700" b="1" dirty="0">
                <a:solidFill>
                  <a:srgbClr val="1D5FCC"/>
                </a:solidFill>
                <a:latin typeface="Arial" pitchFamily="34" charset="0"/>
                <a:ea typeface="Arial" pitchFamily="34" charset="-122"/>
                <a:cs typeface="Arial" pitchFamily="34" charset="-120"/>
              </a:rPr>
              <a:t>“An hour of unplanned downtime costs me more than a year of your contract. If your sensors see the failure coming, I am not negotiating the price.”</a:t>
            </a:r>
            <a:endParaRPr lang="en-US" sz="1700" dirty="0"/>
          </a:p>
        </p:txBody>
      </p:sp>
      <p:sp>
        <p:nvSpPr>
          <p:cNvPr id="9" name="Text 7"/>
          <p:cNvSpPr/>
          <p:nvPr/>
        </p:nvSpPr>
        <p:spPr>
          <a:xfrm>
            <a:off x="548640" y="4343400"/>
            <a:ext cx="5679440" cy="320040"/>
          </a:xfrm>
          <a:prstGeom prst="rect">
            <a:avLst/>
          </a:prstGeom>
          <a:noFill/>
          <a:ln/>
        </p:spPr>
        <p:txBody>
          <a:bodyPr wrap="square" lIns="0" tIns="0" rIns="0" bIns="0" rtlCol="0" anchor="ctr"/>
          <a:lstStyle/>
          <a:p>
            <a:pPr indent="0" marL="0">
              <a:buNone/>
            </a:pPr>
            <a:r>
              <a:rPr lang="en-US" sz="1100" i="1" dirty="0">
                <a:solidFill>
                  <a:srgbClr val="595959"/>
                </a:solidFill>
                <a:latin typeface="Arial" pitchFamily="34" charset="0"/>
                <a:ea typeface="Arial" pitchFamily="34" charset="-122"/>
                <a:cs typeface="Arial" pitchFamily="34" charset="-120"/>
              </a:rPr>
              <a:t>Operations director, agrifood plant (interview #17 of 42) - the pattern behind 81% of interviews.</a:t>
            </a:r>
            <a:endParaRPr lang="en-US" sz="1100" dirty="0"/>
          </a:p>
        </p:txBody>
      </p:sp>
      <p:sp>
        <p:nvSpPr>
          <p:cNvPr id="10" name="Text 8"/>
          <p:cNvSpPr/>
          <p:nvPr/>
        </p:nvSpPr>
        <p:spPr>
          <a:xfrm>
            <a:off x="548640" y="4892040"/>
            <a:ext cx="5679440" cy="731520"/>
          </a:xfrm>
          <a:prstGeom prst="rect">
            <a:avLst/>
          </a:prstGeom>
          <a:noFill/>
          <a:ln/>
        </p:spPr>
        <p:txBody>
          <a:bodyPr wrap="square" lIns="0" tIns="0" rIns="0" bIns="0" rtlCol="0" anchor="t"/>
          <a:lstStyle/>
          <a:p>
            <a:pPr indent="0" marL="0">
              <a:lnSpc>
                <a:spcPct val="120000"/>
              </a:lnSpc>
              <a:buNone/>
            </a:pPr>
            <a:r>
              <a:rPr lang="en-US" sz="1200" b="1" dirty="0">
                <a:solidFill>
                  <a:srgbClr val="1D5FCC"/>
                </a:solidFill>
                <a:latin typeface="Arial" pitchFamily="34" charset="0"/>
                <a:ea typeface="Arial" pitchFamily="34" charset="-122"/>
                <a:cs typeface="Arial" pitchFamily="34" charset="-120"/>
              </a:rPr>
              <a:t>What it changes: </a:t>
            </a:r>
            <a:pPr indent="0" marL="0">
              <a:lnSpc>
                <a:spcPct val="120000"/>
              </a:lnSpc>
              <a:buNone/>
            </a:pPr>
            <a:r>
              <a:rPr lang="en-US" sz="1200" dirty="0">
                <a:solidFill>
                  <a:srgbClr val="1A1A1A"/>
                </a:solidFill>
                <a:latin typeface="Arial" pitchFamily="34" charset="0"/>
                <a:ea typeface="Arial" pitchFamily="34" charset="-122"/>
                <a:cs typeface="Arial" pitchFamily="34" charset="-120"/>
              </a:rPr>
              <a:t>the pitch leads with measured uptime, not with a maintenance price list; the premium tier is priced against the cost of downtime.</a:t>
            </a:r>
            <a:endParaRPr lang="en-US" sz="1200" dirty="0"/>
          </a:p>
        </p:txBody>
      </p:sp>
      <p:sp>
        <p:nvSpPr>
          <p:cNvPr id="11" name="Text 9"/>
          <p:cNvSpPr/>
          <p:nvPr/>
        </p:nvSpPr>
        <p:spPr>
          <a:xfrm>
            <a:off x="6822440" y="2039112"/>
            <a:ext cx="4836160"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Pilot conversion funnel, North region</a:t>
            </a:r>
            <a:endParaRPr lang="en-US" sz="1000" dirty="0"/>
          </a:p>
        </p:txBody>
      </p:sp>
      <p:sp>
        <p:nvSpPr>
          <p:cNvPr id="12" name="Shape 10"/>
          <p:cNvSpPr/>
          <p:nvPr/>
        </p:nvSpPr>
        <p:spPr>
          <a:xfrm>
            <a:off x="7005320" y="2514600"/>
            <a:ext cx="4287520" cy="589788"/>
          </a:xfrm>
          <a:prstGeom prst="rect">
            <a:avLst/>
          </a:prstGeom>
          <a:solidFill>
            <a:srgbClr val="2E7CF6"/>
          </a:solidFill>
          <a:ln/>
        </p:spPr>
      </p:sp>
      <p:sp>
        <p:nvSpPr>
          <p:cNvPr id="13" name="Text 11"/>
          <p:cNvSpPr/>
          <p:nvPr/>
        </p:nvSpPr>
        <p:spPr>
          <a:xfrm>
            <a:off x="7005320" y="2514600"/>
            <a:ext cx="4287520" cy="589788"/>
          </a:xfrm>
          <a:prstGeom prst="rect">
            <a:avLst/>
          </a:prstGeom>
          <a:noFill/>
          <a:ln/>
        </p:spPr>
        <p:txBody>
          <a:bodyPr wrap="square" lIns="0" tIns="0" rIns="0" bIns="0" rtlCol="0" anchor="ctr"/>
          <a:lstStyle/>
          <a:p>
            <a:pPr algn="ctr" indent="0" marL="0">
              <a:buNone/>
            </a:pPr>
            <a:r>
              <a:rPr lang="en-US" sz="1100" b="1" dirty="0">
                <a:solidFill>
                  <a:srgbClr val="FFFFFF"/>
                </a:solidFill>
                <a:latin typeface="Arial" pitchFamily="34" charset="0"/>
                <a:ea typeface="Arial" pitchFamily="34" charset="-122"/>
                <a:cs typeface="Arial" pitchFamily="34" charset="-120"/>
              </a:rPr>
              <a:t>Sites approached   1580</a:t>
            </a:r>
            <a:endParaRPr lang="en-US" sz="1100" dirty="0"/>
          </a:p>
        </p:txBody>
      </p:sp>
      <p:sp>
        <p:nvSpPr>
          <p:cNvPr id="14" name="Shape 12"/>
          <p:cNvSpPr/>
          <p:nvPr/>
        </p:nvSpPr>
        <p:spPr>
          <a:xfrm>
            <a:off x="7380478" y="3177540"/>
            <a:ext cx="3537204" cy="589788"/>
          </a:xfrm>
          <a:prstGeom prst="rect">
            <a:avLst/>
          </a:prstGeom>
          <a:solidFill>
            <a:srgbClr val="2E7CF6"/>
          </a:solidFill>
          <a:ln/>
        </p:spPr>
      </p:sp>
      <p:sp>
        <p:nvSpPr>
          <p:cNvPr id="15" name="Text 13"/>
          <p:cNvSpPr/>
          <p:nvPr/>
        </p:nvSpPr>
        <p:spPr>
          <a:xfrm>
            <a:off x="7380478" y="3177540"/>
            <a:ext cx="3537204" cy="589788"/>
          </a:xfrm>
          <a:prstGeom prst="rect">
            <a:avLst/>
          </a:prstGeom>
          <a:noFill/>
          <a:ln/>
        </p:spPr>
        <p:txBody>
          <a:bodyPr wrap="square" lIns="0" tIns="0" rIns="0" bIns="0" rtlCol="0" anchor="ctr"/>
          <a:lstStyle/>
          <a:p>
            <a:pPr algn="ctr" indent="0" marL="0">
              <a:buNone/>
            </a:pPr>
            <a:r>
              <a:rPr lang="en-US" sz="1100" b="1" dirty="0">
                <a:solidFill>
                  <a:srgbClr val="FFFFFF"/>
                </a:solidFill>
                <a:latin typeface="Arial" pitchFamily="34" charset="0"/>
                <a:ea typeface="Arial" pitchFamily="34" charset="-122"/>
                <a:cs typeface="Arial" pitchFamily="34" charset="-120"/>
              </a:rPr>
              <a:t>Offers presented   940</a:t>
            </a:r>
            <a:endParaRPr lang="en-US" sz="1100" dirty="0"/>
          </a:p>
        </p:txBody>
      </p:sp>
      <p:sp>
        <p:nvSpPr>
          <p:cNvPr id="16" name="Shape 14"/>
          <p:cNvSpPr/>
          <p:nvPr/>
        </p:nvSpPr>
        <p:spPr>
          <a:xfrm>
            <a:off x="7755636" y="3840480"/>
            <a:ext cx="2786888" cy="589788"/>
          </a:xfrm>
          <a:prstGeom prst="rect">
            <a:avLst/>
          </a:prstGeom>
          <a:solidFill>
            <a:srgbClr val="2E7CF6"/>
          </a:solidFill>
          <a:ln/>
        </p:spPr>
      </p:sp>
      <p:sp>
        <p:nvSpPr>
          <p:cNvPr id="17" name="Text 15"/>
          <p:cNvSpPr/>
          <p:nvPr/>
        </p:nvSpPr>
        <p:spPr>
          <a:xfrm>
            <a:off x="7755636" y="3840480"/>
            <a:ext cx="2786888" cy="589788"/>
          </a:xfrm>
          <a:prstGeom prst="rect">
            <a:avLst/>
          </a:prstGeom>
          <a:noFill/>
          <a:ln/>
        </p:spPr>
        <p:txBody>
          <a:bodyPr wrap="square" lIns="0" tIns="0" rIns="0" bIns="0" rtlCol="0" anchor="ctr"/>
          <a:lstStyle/>
          <a:p>
            <a:pPr algn="ctr" indent="0" marL="0">
              <a:buNone/>
            </a:pPr>
            <a:r>
              <a:rPr lang="en-US" sz="1100" b="1" dirty="0">
                <a:solidFill>
                  <a:srgbClr val="FFFFFF"/>
                </a:solidFill>
                <a:latin typeface="Arial" pitchFamily="34" charset="0"/>
                <a:ea typeface="Arial" pitchFamily="34" charset="-122"/>
                <a:cs typeface="Arial" pitchFamily="34" charset="-120"/>
              </a:rPr>
              <a:t>Pilots accepted   412</a:t>
            </a:r>
            <a:endParaRPr lang="en-US" sz="1100" dirty="0"/>
          </a:p>
        </p:txBody>
      </p:sp>
      <p:sp>
        <p:nvSpPr>
          <p:cNvPr id="18" name="Shape 16"/>
          <p:cNvSpPr/>
          <p:nvPr/>
        </p:nvSpPr>
        <p:spPr>
          <a:xfrm>
            <a:off x="8130794" y="4503420"/>
            <a:ext cx="2036572" cy="589788"/>
          </a:xfrm>
          <a:prstGeom prst="rect">
            <a:avLst/>
          </a:prstGeom>
          <a:solidFill>
            <a:srgbClr val="2E7CF6"/>
          </a:solidFill>
          <a:ln/>
        </p:spPr>
      </p:sp>
      <p:sp>
        <p:nvSpPr>
          <p:cNvPr id="19" name="Text 17"/>
          <p:cNvSpPr/>
          <p:nvPr/>
        </p:nvSpPr>
        <p:spPr>
          <a:xfrm>
            <a:off x="8130794" y="4503420"/>
            <a:ext cx="2036572" cy="589788"/>
          </a:xfrm>
          <a:prstGeom prst="rect">
            <a:avLst/>
          </a:prstGeom>
          <a:noFill/>
          <a:ln/>
        </p:spPr>
        <p:txBody>
          <a:bodyPr wrap="square" lIns="0" tIns="0" rIns="0" bIns="0" rtlCol="0" anchor="ctr"/>
          <a:lstStyle/>
          <a:p>
            <a:pPr algn="ctr" indent="0" marL="0">
              <a:buNone/>
            </a:pPr>
            <a:r>
              <a:rPr lang="en-US" sz="1100" b="1" dirty="0">
                <a:solidFill>
                  <a:srgbClr val="FFFFFF"/>
                </a:solidFill>
                <a:latin typeface="Arial" pitchFamily="34" charset="0"/>
                <a:ea typeface="Arial" pitchFamily="34" charset="-122"/>
                <a:cs typeface="Arial" pitchFamily="34" charset="-120"/>
              </a:rPr>
              <a:t>Contracts signed   108</a:t>
            </a:r>
            <a:endParaRPr lang="en-US" sz="1100" dirty="0"/>
          </a:p>
        </p:txBody>
      </p:sp>
      <p:sp>
        <p:nvSpPr>
          <p:cNvPr id="20" name="Text 18"/>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42 customer interviews; pilot CRM extract, W28</a:t>
            </a:r>
            <a:endParaRPr lang="en-US" sz="800" dirty="0"/>
          </a:p>
        </p:txBody>
      </p:sp>
      <p:sp>
        <p:nvSpPr>
          <p:cNvPr id="21" name="Text 19"/>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29</a:t>
            </a:r>
            <a:endParaRPr lang="en-US" sz="850"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name="Slide 3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EXHIBITS — PORTFOLIO MATRIX</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Standard contracts and predictive premium sit in the invest quadrant; the Benelux move can wait</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502920" y="1499616"/>
            <a:ext cx="11155680" cy="384048"/>
          </a:xfrm>
          <a:prstGeom prst="rect">
            <a:avLst/>
          </a:prstGeom>
          <a:noFill/>
          <a:ln/>
        </p:spPr>
        <p:txBody>
          <a:bodyPr wrap="square" lIns="0" tIns="0" rIns="0" bIns="0" rtlCol="0" anchor="t"/>
          <a:lstStyle/>
          <a:p>
            <a:pPr indent="0" marL="0">
              <a:buNone/>
            </a:pPr>
            <a:r>
              <a:rPr lang="en-US" sz="1350" i="1" dirty="0">
                <a:solidFill>
                  <a:srgbClr val="595959"/>
                </a:solidFill>
                <a:latin typeface="Arial" pitchFamily="34" charset="0"/>
                <a:ea typeface="Arial" pitchFamily="34" charset="-122"/>
                <a:cs typeface="Arial" pitchFamily="34" charset="-120"/>
              </a:rPr>
              <a:t>Full-page 2x2 (attractiveness vs ability to win), dot size proportional to the revenue pocket.</a:t>
            </a:r>
            <a:endParaRPr lang="en-US" sz="1350" dirty="0"/>
          </a:p>
        </p:txBody>
      </p:sp>
      <p:sp>
        <p:nvSpPr>
          <p:cNvPr id="6" name="Shape 4"/>
          <p:cNvSpPr/>
          <p:nvPr/>
        </p:nvSpPr>
        <p:spPr>
          <a:xfrm>
            <a:off x="1325880" y="2331720"/>
            <a:ext cx="5940447" cy="2670048"/>
          </a:xfrm>
          <a:prstGeom prst="rect">
            <a:avLst/>
          </a:prstGeom>
          <a:solidFill>
            <a:srgbClr val="FFFFFF"/>
          </a:solidFill>
          <a:ln w="12700">
            <a:solidFill>
              <a:srgbClr val="CFCFCF"/>
            </a:solidFill>
            <a:prstDash val="solid"/>
          </a:ln>
        </p:spPr>
      </p:sp>
      <p:sp>
        <p:nvSpPr>
          <p:cNvPr id="7" name="Shape 5"/>
          <p:cNvSpPr/>
          <p:nvPr/>
        </p:nvSpPr>
        <p:spPr>
          <a:xfrm>
            <a:off x="4296103" y="2331720"/>
            <a:ext cx="0" cy="2670048"/>
          </a:xfrm>
          <a:prstGeom prst="line">
            <a:avLst/>
          </a:prstGeom>
          <a:noFill/>
          <a:ln w="9525">
            <a:solidFill>
              <a:srgbClr val="CFCFCF"/>
            </a:solidFill>
            <a:prstDash val="solid"/>
          </a:ln>
        </p:spPr>
      </p:sp>
      <p:sp>
        <p:nvSpPr>
          <p:cNvPr id="8" name="Shape 6"/>
          <p:cNvSpPr/>
          <p:nvPr/>
        </p:nvSpPr>
        <p:spPr>
          <a:xfrm>
            <a:off x="1325880" y="3666744"/>
            <a:ext cx="5940447" cy="0"/>
          </a:xfrm>
          <a:prstGeom prst="line">
            <a:avLst/>
          </a:prstGeom>
          <a:noFill/>
          <a:ln w="9525">
            <a:solidFill>
              <a:srgbClr val="CFCFCF"/>
            </a:solidFill>
            <a:prstDash val="solid"/>
          </a:ln>
        </p:spPr>
      </p:sp>
      <p:sp>
        <p:nvSpPr>
          <p:cNvPr id="9" name="Text 7"/>
          <p:cNvSpPr/>
          <p:nvPr/>
        </p:nvSpPr>
        <p:spPr>
          <a:xfrm rot="16200000">
            <a:off x="-301752" y="3529584"/>
            <a:ext cx="2670048" cy="274320"/>
          </a:xfrm>
          <a:prstGeom prst="rect">
            <a:avLst/>
          </a:prstGeom>
          <a:noFill/>
          <a:ln/>
        </p:spPr>
        <p:txBody>
          <a:bodyPr wrap="square" lIns="0" tIns="0" rIns="0" bIns="0" rtlCol="0" anchor="ctr"/>
          <a:lstStyle/>
          <a:p>
            <a:pPr algn="ctr" indent="0" marL="0">
              <a:buNone/>
            </a:pPr>
            <a:r>
              <a:rPr lang="en-US" sz="900" dirty="0">
                <a:solidFill>
                  <a:srgbClr val="8C8C8C"/>
                </a:solidFill>
                <a:latin typeface="Arial" pitchFamily="34" charset="0"/>
                <a:ea typeface="Arial" pitchFamily="34" charset="-122"/>
                <a:cs typeface="Arial" pitchFamily="34" charset="-120"/>
              </a:rPr>
              <a:t>Pocket attractiveness (size x growth)</a:t>
            </a:r>
            <a:endParaRPr lang="en-US" sz="900" dirty="0"/>
          </a:p>
        </p:txBody>
      </p:sp>
      <p:sp>
        <p:nvSpPr>
          <p:cNvPr id="10" name="Text 8"/>
          <p:cNvSpPr/>
          <p:nvPr/>
        </p:nvSpPr>
        <p:spPr>
          <a:xfrm>
            <a:off x="1325880" y="5056632"/>
            <a:ext cx="5940447" cy="228600"/>
          </a:xfrm>
          <a:prstGeom prst="rect">
            <a:avLst/>
          </a:prstGeom>
          <a:noFill/>
          <a:ln/>
        </p:spPr>
        <p:txBody>
          <a:bodyPr wrap="square" lIns="0" tIns="0" rIns="0" bIns="0" rtlCol="0" anchor="ctr"/>
          <a:lstStyle/>
          <a:p>
            <a:pPr algn="ctr" indent="0" marL="0">
              <a:buNone/>
            </a:pPr>
            <a:r>
              <a:rPr lang="en-US" sz="900" dirty="0">
                <a:solidFill>
                  <a:srgbClr val="8C8C8C"/>
                </a:solidFill>
                <a:latin typeface="Arial" pitchFamily="34" charset="0"/>
                <a:ea typeface="Arial" pitchFamily="34" charset="-122"/>
                <a:cs typeface="Arial" pitchFamily="34" charset="-120"/>
              </a:rPr>
              <a:t>Ability to win (coverage, data, brand)</a:t>
            </a:r>
            <a:endParaRPr lang="en-US" sz="900" dirty="0"/>
          </a:p>
        </p:txBody>
      </p:sp>
      <p:sp>
        <p:nvSpPr>
          <p:cNvPr id="11" name="Shape 9"/>
          <p:cNvSpPr/>
          <p:nvPr/>
        </p:nvSpPr>
        <p:spPr>
          <a:xfrm>
            <a:off x="5767405" y="2540203"/>
            <a:ext cx="384048" cy="384048"/>
          </a:xfrm>
          <a:prstGeom prst="ellipse">
            <a:avLst/>
          </a:prstGeom>
          <a:solidFill>
            <a:srgbClr val="2E7CF6"/>
          </a:solidFill>
          <a:ln/>
        </p:spPr>
      </p:sp>
      <p:sp>
        <p:nvSpPr>
          <p:cNvPr id="12" name="Text 10"/>
          <p:cNvSpPr/>
          <p:nvPr/>
        </p:nvSpPr>
        <p:spPr>
          <a:xfrm>
            <a:off x="3883741" y="2585923"/>
            <a:ext cx="1828800" cy="292608"/>
          </a:xfrm>
          <a:prstGeom prst="rect">
            <a:avLst/>
          </a:prstGeom>
          <a:noFill/>
          <a:ln/>
        </p:spPr>
        <p:txBody>
          <a:bodyPr wrap="square" lIns="0" tIns="0" rIns="0" bIns="0" rtlCol="0" anchor="ctr"/>
          <a:lstStyle/>
          <a:p>
            <a:pPr algn="r" indent="0" marL="0">
              <a:buNone/>
            </a:pPr>
            <a:r>
              <a:rPr lang="en-US" sz="1000" b="1" dirty="0">
                <a:solidFill>
                  <a:srgbClr val="1A1A1A"/>
                </a:solidFill>
                <a:latin typeface="Arial" pitchFamily="34" charset="0"/>
                <a:ea typeface="Arial" pitchFamily="34" charset="-122"/>
                <a:cs typeface="Arial" pitchFamily="34" charset="-120"/>
              </a:rPr>
              <a:t>Std contracts</a:t>
            </a:r>
            <a:endParaRPr lang="en-US" sz="1000" dirty="0"/>
          </a:p>
        </p:txBody>
      </p:sp>
      <p:sp>
        <p:nvSpPr>
          <p:cNvPr id="13" name="Shape 11"/>
          <p:cNvSpPr/>
          <p:nvPr/>
        </p:nvSpPr>
        <p:spPr>
          <a:xfrm>
            <a:off x="6270072" y="3181746"/>
            <a:ext cx="329184" cy="329184"/>
          </a:xfrm>
          <a:prstGeom prst="ellipse">
            <a:avLst/>
          </a:prstGeom>
          <a:solidFill>
            <a:srgbClr val="2E7CF6"/>
          </a:solidFill>
          <a:ln/>
        </p:spPr>
      </p:sp>
      <p:sp>
        <p:nvSpPr>
          <p:cNvPr id="14" name="Text 12"/>
          <p:cNvSpPr/>
          <p:nvPr/>
        </p:nvSpPr>
        <p:spPr>
          <a:xfrm>
            <a:off x="4386408" y="3200034"/>
            <a:ext cx="1828800" cy="292608"/>
          </a:xfrm>
          <a:prstGeom prst="rect">
            <a:avLst/>
          </a:prstGeom>
          <a:noFill/>
          <a:ln/>
        </p:spPr>
        <p:txBody>
          <a:bodyPr wrap="square" lIns="0" tIns="0" rIns="0" bIns="0" rtlCol="0" anchor="ctr"/>
          <a:lstStyle/>
          <a:p>
            <a:pPr algn="r" indent="0" marL="0">
              <a:buNone/>
            </a:pPr>
            <a:r>
              <a:rPr lang="en-US" sz="1000" b="1" dirty="0">
                <a:solidFill>
                  <a:srgbClr val="1A1A1A"/>
                </a:solidFill>
                <a:latin typeface="Arial" pitchFamily="34" charset="0"/>
                <a:ea typeface="Arial" pitchFamily="34" charset="-122"/>
                <a:cs typeface="Arial" pitchFamily="34" charset="-120"/>
              </a:rPr>
              <a:t>Predictive premium</a:t>
            </a:r>
            <a:endParaRPr lang="en-US" sz="1000" dirty="0"/>
          </a:p>
        </p:txBody>
      </p:sp>
      <p:sp>
        <p:nvSpPr>
          <p:cNvPr id="15" name="Shape 13"/>
          <p:cNvSpPr/>
          <p:nvPr/>
        </p:nvSpPr>
        <p:spPr>
          <a:xfrm>
            <a:off x="4871797" y="3396082"/>
            <a:ext cx="274320" cy="274320"/>
          </a:xfrm>
          <a:prstGeom prst="ellipse">
            <a:avLst/>
          </a:prstGeom>
          <a:solidFill>
            <a:srgbClr val="2E7CF6"/>
          </a:solidFill>
          <a:ln/>
        </p:spPr>
      </p:sp>
      <p:sp>
        <p:nvSpPr>
          <p:cNvPr id="16" name="Text 14"/>
          <p:cNvSpPr/>
          <p:nvPr/>
        </p:nvSpPr>
        <p:spPr>
          <a:xfrm>
            <a:off x="5200981" y="3386938"/>
            <a:ext cx="1828800" cy="292608"/>
          </a:xfrm>
          <a:prstGeom prst="rect">
            <a:avLst/>
          </a:prstGeom>
          <a:noFill/>
          <a:ln/>
        </p:spPr>
        <p:txBody>
          <a:bodyPr wrap="square" lIns="0" tIns="0" rIns="0" bIns="0" rtlCol="0" anchor="ctr"/>
          <a:lstStyle/>
          <a:p>
            <a:pPr algn="l" indent="0" marL="0">
              <a:buNone/>
            </a:pPr>
            <a:r>
              <a:rPr lang="en-US" sz="1000" b="1" dirty="0">
                <a:solidFill>
                  <a:srgbClr val="1A1A1A"/>
                </a:solidFill>
                <a:latin typeface="Arial" pitchFamily="34" charset="0"/>
                <a:ea typeface="Arial" pitchFamily="34" charset="-122"/>
                <a:cs typeface="Arial" pitchFamily="34" charset="-120"/>
              </a:rPr>
              <a:t>Spare parts</a:t>
            </a:r>
            <a:endParaRPr lang="en-US" sz="1000" dirty="0"/>
          </a:p>
        </p:txBody>
      </p:sp>
      <p:sp>
        <p:nvSpPr>
          <p:cNvPr id="17" name="Shape 15"/>
          <p:cNvSpPr/>
          <p:nvPr/>
        </p:nvSpPr>
        <p:spPr>
          <a:xfrm>
            <a:off x="4492542" y="4153571"/>
            <a:ext cx="201168" cy="201168"/>
          </a:xfrm>
          <a:prstGeom prst="ellipse">
            <a:avLst/>
          </a:prstGeom>
          <a:solidFill>
            <a:srgbClr val="2E7CF6"/>
          </a:solidFill>
          <a:ln/>
        </p:spPr>
      </p:sp>
      <p:sp>
        <p:nvSpPr>
          <p:cNvPr id="18" name="Text 16"/>
          <p:cNvSpPr/>
          <p:nvPr/>
        </p:nvSpPr>
        <p:spPr>
          <a:xfrm>
            <a:off x="4748574" y="4107851"/>
            <a:ext cx="1828800" cy="292608"/>
          </a:xfrm>
          <a:prstGeom prst="rect">
            <a:avLst/>
          </a:prstGeom>
          <a:noFill/>
          <a:ln/>
        </p:spPr>
        <p:txBody>
          <a:bodyPr wrap="square" lIns="0" tIns="0" rIns="0" bIns="0" rtlCol="0" anchor="ctr"/>
          <a:lstStyle/>
          <a:p>
            <a:pPr algn="l" indent="0" marL="0">
              <a:buNone/>
            </a:pPr>
            <a:r>
              <a:rPr lang="en-US" sz="1000" b="1" dirty="0">
                <a:solidFill>
                  <a:srgbClr val="1A1A1A"/>
                </a:solidFill>
                <a:latin typeface="Arial" pitchFamily="34" charset="0"/>
                <a:ea typeface="Arial" pitchFamily="34" charset="-122"/>
                <a:cs typeface="Arial" pitchFamily="34" charset="-120"/>
              </a:rPr>
              <a:t>Training &amp; audit</a:t>
            </a:r>
            <a:endParaRPr lang="en-US" sz="1000" dirty="0"/>
          </a:p>
        </p:txBody>
      </p:sp>
      <p:sp>
        <p:nvSpPr>
          <p:cNvPr id="19" name="Shape 17"/>
          <p:cNvSpPr/>
          <p:nvPr/>
        </p:nvSpPr>
        <p:spPr>
          <a:xfrm>
            <a:off x="2870333" y="3120664"/>
            <a:ext cx="237744" cy="237744"/>
          </a:xfrm>
          <a:prstGeom prst="ellipse">
            <a:avLst/>
          </a:prstGeom>
          <a:solidFill>
            <a:srgbClr val="2E7CF6"/>
          </a:solidFill>
          <a:ln/>
        </p:spPr>
      </p:sp>
      <p:sp>
        <p:nvSpPr>
          <p:cNvPr id="20" name="Text 18"/>
          <p:cNvSpPr/>
          <p:nvPr/>
        </p:nvSpPr>
        <p:spPr>
          <a:xfrm>
            <a:off x="3162941" y="3093232"/>
            <a:ext cx="1828800" cy="292608"/>
          </a:xfrm>
          <a:prstGeom prst="rect">
            <a:avLst/>
          </a:prstGeom>
          <a:noFill/>
          <a:ln/>
        </p:spPr>
        <p:txBody>
          <a:bodyPr wrap="square" lIns="0" tIns="0" rIns="0" bIns="0" rtlCol="0" anchor="ctr"/>
          <a:lstStyle/>
          <a:p>
            <a:pPr algn="l" indent="0" marL="0">
              <a:buNone/>
            </a:pPr>
            <a:r>
              <a:rPr lang="en-US" sz="1000" b="1" dirty="0">
                <a:solidFill>
                  <a:srgbClr val="1A1A1A"/>
                </a:solidFill>
                <a:latin typeface="Arial" pitchFamily="34" charset="0"/>
                <a:ea typeface="Arial" pitchFamily="34" charset="-122"/>
                <a:cs typeface="Arial" pitchFamily="34" charset="-120"/>
              </a:rPr>
              <a:t>Benelux extension</a:t>
            </a:r>
            <a:endParaRPr lang="en-US" sz="1000" dirty="0"/>
          </a:p>
        </p:txBody>
      </p:sp>
      <p:sp>
        <p:nvSpPr>
          <p:cNvPr id="21" name="Shape 19"/>
          <p:cNvSpPr/>
          <p:nvPr/>
        </p:nvSpPr>
        <p:spPr>
          <a:xfrm>
            <a:off x="2184912" y="4269516"/>
            <a:ext cx="182880" cy="182880"/>
          </a:xfrm>
          <a:prstGeom prst="ellipse">
            <a:avLst/>
          </a:prstGeom>
          <a:solidFill>
            <a:srgbClr val="2E7CF6"/>
          </a:solidFill>
          <a:ln/>
        </p:spPr>
      </p:sp>
      <p:sp>
        <p:nvSpPr>
          <p:cNvPr id="22" name="Text 20"/>
          <p:cNvSpPr/>
          <p:nvPr/>
        </p:nvSpPr>
        <p:spPr>
          <a:xfrm>
            <a:off x="2422656" y="4214652"/>
            <a:ext cx="1828800" cy="292608"/>
          </a:xfrm>
          <a:prstGeom prst="rect">
            <a:avLst/>
          </a:prstGeom>
          <a:noFill/>
          <a:ln/>
        </p:spPr>
        <p:txBody>
          <a:bodyPr wrap="square" lIns="0" tIns="0" rIns="0" bIns="0" rtlCol="0" anchor="ctr"/>
          <a:lstStyle/>
          <a:p>
            <a:pPr algn="l" indent="0" marL="0">
              <a:buNone/>
            </a:pPr>
            <a:r>
              <a:rPr lang="en-US" sz="1000" b="1" dirty="0">
                <a:solidFill>
                  <a:srgbClr val="1A1A1A"/>
                </a:solidFill>
                <a:latin typeface="Arial" pitchFamily="34" charset="0"/>
                <a:ea typeface="Arial" pitchFamily="34" charset="-122"/>
                <a:cs typeface="Arial" pitchFamily="34" charset="-120"/>
              </a:rPr>
              <a:t>IoT hardware resale</a:t>
            </a:r>
            <a:endParaRPr lang="en-US" sz="1000" dirty="0"/>
          </a:p>
        </p:txBody>
      </p:sp>
      <p:sp>
        <p:nvSpPr>
          <p:cNvPr id="23" name="Text 21"/>
          <p:cNvSpPr/>
          <p:nvPr/>
        </p:nvSpPr>
        <p:spPr>
          <a:xfrm>
            <a:off x="1435608" y="2423160"/>
            <a:ext cx="1737360" cy="219456"/>
          </a:xfrm>
          <a:prstGeom prst="rect">
            <a:avLst/>
          </a:prstGeom>
          <a:noFill/>
          <a:ln/>
        </p:spPr>
        <p:txBody>
          <a:bodyPr wrap="square" lIns="0" tIns="0" rIns="0" bIns="0" rtlCol="0" anchor="ctr"/>
          <a:lstStyle/>
          <a:p>
            <a:pPr indent="0" marL="0">
              <a:buNone/>
            </a:pPr>
            <a:r>
              <a:rPr lang="en-US" sz="900" b="1" dirty="0">
                <a:solidFill>
                  <a:srgbClr val="8C8C8C"/>
                </a:solidFill>
                <a:latin typeface="Arial" pitchFamily="34" charset="0"/>
                <a:ea typeface="Arial" pitchFamily="34" charset="-122"/>
                <a:cs typeface="Arial" pitchFamily="34" charset="-120"/>
              </a:rPr>
              <a:t>Build the case</a:t>
            </a:r>
            <a:endParaRPr lang="en-US" sz="900" dirty="0"/>
          </a:p>
        </p:txBody>
      </p:sp>
      <p:sp>
        <p:nvSpPr>
          <p:cNvPr id="24" name="Text 22"/>
          <p:cNvSpPr/>
          <p:nvPr/>
        </p:nvSpPr>
        <p:spPr>
          <a:xfrm>
            <a:off x="6077607" y="2423160"/>
            <a:ext cx="1737360" cy="219456"/>
          </a:xfrm>
          <a:prstGeom prst="rect">
            <a:avLst/>
          </a:prstGeom>
          <a:noFill/>
          <a:ln/>
        </p:spPr>
        <p:txBody>
          <a:bodyPr wrap="square" lIns="0" tIns="0" rIns="0" bIns="0" rtlCol="0" anchor="ctr"/>
          <a:lstStyle/>
          <a:p>
            <a:pPr indent="0" marL="0">
              <a:buNone/>
            </a:pPr>
            <a:r>
              <a:rPr lang="en-US" sz="900" b="1" dirty="0">
                <a:solidFill>
                  <a:srgbClr val="8C8C8C"/>
                </a:solidFill>
                <a:latin typeface="Arial" pitchFamily="34" charset="0"/>
                <a:ea typeface="Arial" pitchFamily="34" charset="-122"/>
                <a:cs typeface="Arial" pitchFamily="34" charset="-120"/>
              </a:rPr>
              <a:t>INVEST</a:t>
            </a:r>
            <a:endParaRPr lang="en-US" sz="900" dirty="0"/>
          </a:p>
        </p:txBody>
      </p:sp>
      <p:sp>
        <p:nvSpPr>
          <p:cNvPr id="25" name="Text 23"/>
          <p:cNvSpPr/>
          <p:nvPr/>
        </p:nvSpPr>
        <p:spPr>
          <a:xfrm>
            <a:off x="1435608" y="4709160"/>
            <a:ext cx="1737360" cy="219456"/>
          </a:xfrm>
          <a:prstGeom prst="rect">
            <a:avLst/>
          </a:prstGeom>
          <a:noFill/>
          <a:ln/>
        </p:spPr>
        <p:txBody>
          <a:bodyPr wrap="square" lIns="0" tIns="0" rIns="0" bIns="0" rtlCol="0" anchor="ctr"/>
          <a:lstStyle/>
          <a:p>
            <a:pPr indent="0" marL="0">
              <a:buNone/>
            </a:pPr>
            <a:r>
              <a:rPr lang="en-US" sz="900" b="1" dirty="0">
                <a:solidFill>
                  <a:srgbClr val="8C8C8C"/>
                </a:solidFill>
                <a:latin typeface="Arial" pitchFamily="34" charset="0"/>
                <a:ea typeface="Arial" pitchFamily="34" charset="-122"/>
                <a:cs typeface="Arial" pitchFamily="34" charset="-120"/>
              </a:rPr>
              <a:t>Deprioritize</a:t>
            </a:r>
            <a:endParaRPr lang="en-US" sz="900" dirty="0"/>
          </a:p>
        </p:txBody>
      </p:sp>
      <p:sp>
        <p:nvSpPr>
          <p:cNvPr id="26" name="Text 24"/>
          <p:cNvSpPr/>
          <p:nvPr/>
        </p:nvSpPr>
        <p:spPr>
          <a:xfrm>
            <a:off x="5666127" y="4709160"/>
            <a:ext cx="1737360" cy="219456"/>
          </a:xfrm>
          <a:prstGeom prst="rect">
            <a:avLst/>
          </a:prstGeom>
          <a:noFill/>
          <a:ln/>
        </p:spPr>
        <p:txBody>
          <a:bodyPr wrap="square" lIns="0" tIns="0" rIns="0" bIns="0" rtlCol="0" anchor="ctr"/>
          <a:lstStyle/>
          <a:p>
            <a:pPr indent="0" marL="0">
              <a:buNone/>
            </a:pPr>
            <a:r>
              <a:rPr lang="en-US" sz="900" b="1" dirty="0">
                <a:solidFill>
                  <a:srgbClr val="8C8C8C"/>
                </a:solidFill>
                <a:latin typeface="Arial" pitchFamily="34" charset="0"/>
                <a:ea typeface="Arial" pitchFamily="34" charset="-122"/>
                <a:cs typeface="Arial" pitchFamily="34" charset="-120"/>
              </a:rPr>
              <a:t>Harvest selectively</a:t>
            </a:r>
            <a:endParaRPr lang="en-US" sz="900" dirty="0"/>
          </a:p>
        </p:txBody>
      </p:sp>
      <p:sp>
        <p:nvSpPr>
          <p:cNvPr id="27" name="Text 25"/>
          <p:cNvSpPr/>
          <p:nvPr/>
        </p:nvSpPr>
        <p:spPr>
          <a:xfrm>
            <a:off x="7906407" y="2103120"/>
            <a:ext cx="3752193" cy="274320"/>
          </a:xfrm>
          <a:prstGeom prst="rect">
            <a:avLst/>
          </a:prstGeom>
          <a:noFill/>
          <a:ln/>
        </p:spPr>
        <p:txBody>
          <a:bodyPr wrap="square" lIns="0" tIns="0" rIns="0" bIns="0" rtlCol="0" anchor="ctr"/>
          <a:lstStyle/>
          <a:p>
            <a:pPr indent="0" marL="0">
              <a:buNone/>
            </a:pPr>
            <a:r>
              <a:rPr lang="en-US" sz="1050" b="1" spc="100" kern="0" dirty="0">
                <a:solidFill>
                  <a:srgbClr val="1D5FCC"/>
                </a:solidFill>
                <a:latin typeface="Arial" pitchFamily="34" charset="0"/>
                <a:ea typeface="Arial" pitchFamily="34" charset="-122"/>
                <a:cs typeface="Arial" pitchFamily="34" charset="-120"/>
              </a:rPr>
              <a:t>Proof points</a:t>
            </a:r>
            <a:endParaRPr lang="en-US" sz="1050" dirty="0"/>
          </a:p>
        </p:txBody>
      </p:sp>
      <p:sp>
        <p:nvSpPr>
          <p:cNvPr id="28" name="Text 26"/>
          <p:cNvSpPr/>
          <p:nvPr/>
        </p:nvSpPr>
        <p:spPr>
          <a:xfrm>
            <a:off x="7906407" y="2468880"/>
            <a:ext cx="3752193" cy="2258568"/>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The two invest pockets carry EUR 73M of the EUR 100M capturable: focus beats breadth.</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Benelux is attractive but premature: ability to win stays low until the French platform is proven.</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IoT hardware resale fails both tests: exit the line by 2027 and free 6 sales FTEs.</a:t>
            </a:r>
            <a:endParaRPr lang="en-US" sz="1200" dirty="0"/>
          </a:p>
        </p:txBody>
      </p:sp>
      <p:sp>
        <p:nvSpPr>
          <p:cNvPr id="29" name="Shape 27"/>
          <p:cNvSpPr/>
          <p:nvPr/>
        </p:nvSpPr>
        <p:spPr>
          <a:xfrm>
            <a:off x="502920" y="5779008"/>
            <a:ext cx="11155680" cy="548640"/>
          </a:xfrm>
          <a:prstGeom prst="rect">
            <a:avLst/>
          </a:prstGeom>
          <a:solidFill>
            <a:srgbClr val="EFF4FE"/>
          </a:solidFill>
          <a:ln w="6350">
            <a:solidFill>
              <a:srgbClr val="CFCFCF"/>
            </a:solidFill>
            <a:prstDash val="solid"/>
          </a:ln>
        </p:spPr>
      </p:sp>
      <p:sp>
        <p:nvSpPr>
          <p:cNvPr id="30" name="Shape 28"/>
          <p:cNvSpPr/>
          <p:nvPr/>
        </p:nvSpPr>
        <p:spPr>
          <a:xfrm>
            <a:off x="502920" y="5779008"/>
            <a:ext cx="73152" cy="548640"/>
          </a:xfrm>
          <a:prstGeom prst="rect">
            <a:avLst/>
          </a:prstGeom>
          <a:solidFill>
            <a:srgbClr val="2E7CF6"/>
          </a:solidFill>
          <a:ln/>
        </p:spPr>
      </p:sp>
      <p:sp>
        <p:nvSpPr>
          <p:cNvPr id="31" name="Text 29"/>
          <p:cNvSpPr/>
          <p:nvPr/>
        </p:nvSpPr>
        <p:spPr>
          <a:xfrm>
            <a:off x="713232" y="5779008"/>
            <a:ext cx="10835640" cy="548640"/>
          </a:xfrm>
          <a:prstGeom prst="rect">
            <a:avLst/>
          </a:prstGeom>
          <a:noFill/>
          <a:ln/>
        </p:spPr>
        <p:txBody>
          <a:bodyPr wrap="square" lIns="0" tIns="0" rIns="0" bIns="0" rtlCol="0" anchor="ctr"/>
          <a:lstStyle/>
          <a:p>
            <a:pPr indent="0" marL="0">
              <a:lnSpc>
                <a:spcPct val="105000"/>
              </a:lnSpc>
              <a:buNone/>
            </a:pPr>
            <a:r>
              <a:rPr lang="en-US" sz="1200" b="1" dirty="0">
                <a:solidFill>
                  <a:srgbClr val="1D5FCC"/>
                </a:solidFill>
                <a:latin typeface="Arial" pitchFamily="34" charset="0"/>
                <a:ea typeface="Arial" pitchFamily="34" charset="-122"/>
                <a:cs typeface="Arial" pitchFamily="34" charset="-120"/>
              </a:rPr>
              <a:t>Rule: </a:t>
            </a:r>
            <a:pPr indent="0" marL="0">
              <a:lnSpc>
                <a:spcPct val="105000"/>
              </a:lnSpc>
              <a:buNone/>
            </a:pPr>
            <a:r>
              <a:rPr lang="en-US" sz="1200" dirty="0">
                <a:solidFill>
                  <a:srgbClr val="1A1A1A"/>
                </a:solidFill>
                <a:latin typeface="Arial" pitchFamily="34" charset="0"/>
                <a:ea typeface="Arial" pitchFamily="34" charset="-122"/>
                <a:cs typeface="Arial" pitchFamily="34" charset="-120"/>
              </a:rPr>
              <a:t>One quadrant, one behavior: invest, build, harvest or deprioritize - never all four at once.</a:t>
            </a:r>
            <a:endParaRPr lang="en-US" sz="1200" dirty="0"/>
          </a:p>
        </p:txBody>
      </p:sp>
      <p:sp>
        <p:nvSpPr>
          <p:cNvPr id="32" name="Text 30"/>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33" name="Text 31"/>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30</a:t>
            </a:r>
            <a:endParaRPr lang="en-US" sz="850"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name="Slide 3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EXHIBITS — HEATMAP</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Technician capacity is the binding constraint of 2027: two quarters run hot on three roles</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502920" y="1499616"/>
            <a:ext cx="11155680" cy="384048"/>
          </a:xfrm>
          <a:prstGeom prst="rect">
            <a:avLst/>
          </a:prstGeom>
          <a:noFill/>
          <a:ln/>
        </p:spPr>
        <p:txBody>
          <a:bodyPr wrap="square" lIns="0" tIns="0" rIns="0" bIns="0" rtlCol="0" anchor="t"/>
          <a:lstStyle/>
          <a:p>
            <a:pPr indent="0" marL="0">
              <a:buNone/>
            </a:pPr>
            <a:r>
              <a:rPr lang="en-US" sz="1350" i="1" dirty="0">
                <a:solidFill>
                  <a:srgbClr val="595959"/>
                </a:solidFill>
                <a:latin typeface="Arial" pitchFamily="34" charset="0"/>
                <a:ea typeface="Arial" pitchFamily="34" charset="-122"/>
                <a:cs typeface="Arial" pitchFamily="34" charset="-120"/>
              </a:rPr>
              <a:t>Heatmap (RAG scale, functional colors), the standard exhibit for capacity, dependencies and adoption.</a:t>
            </a:r>
            <a:endParaRPr lang="en-US" sz="1350" dirty="0"/>
          </a:p>
        </p:txBody>
      </p:sp>
      <p:sp>
        <p:nvSpPr>
          <p:cNvPr id="6" name="Text 4"/>
          <p:cNvSpPr/>
          <p:nvPr/>
        </p:nvSpPr>
        <p:spPr>
          <a:xfrm>
            <a:off x="2788920" y="2103120"/>
            <a:ext cx="1049274" cy="237744"/>
          </a:xfrm>
          <a:prstGeom prst="rect">
            <a:avLst/>
          </a:prstGeom>
          <a:noFill/>
          <a:ln/>
        </p:spPr>
        <p:txBody>
          <a:bodyPr wrap="square" lIns="0" tIns="0" rIns="0" bIns="0" rtlCol="0" anchor="ctr"/>
          <a:lstStyle/>
          <a:p>
            <a:pPr algn="ctr" indent="0" marL="0">
              <a:buNone/>
            </a:pPr>
            <a:r>
              <a:rPr lang="en-US" sz="950" dirty="0">
                <a:solidFill>
                  <a:srgbClr val="8C8C8C"/>
                </a:solidFill>
                <a:latin typeface="Arial" pitchFamily="34" charset="0"/>
                <a:ea typeface="Arial" pitchFamily="34" charset="-122"/>
                <a:cs typeface="Arial" pitchFamily="34" charset="-120"/>
              </a:rPr>
              <a:t>Q1 27</a:t>
            </a:r>
            <a:endParaRPr lang="en-US" sz="950" dirty="0"/>
          </a:p>
        </p:txBody>
      </p:sp>
      <p:sp>
        <p:nvSpPr>
          <p:cNvPr id="7" name="Text 5"/>
          <p:cNvSpPr/>
          <p:nvPr/>
        </p:nvSpPr>
        <p:spPr>
          <a:xfrm>
            <a:off x="3893058" y="2103120"/>
            <a:ext cx="1049274" cy="237744"/>
          </a:xfrm>
          <a:prstGeom prst="rect">
            <a:avLst/>
          </a:prstGeom>
          <a:noFill/>
          <a:ln/>
        </p:spPr>
        <p:txBody>
          <a:bodyPr wrap="square" lIns="0" tIns="0" rIns="0" bIns="0" rtlCol="0" anchor="ctr"/>
          <a:lstStyle/>
          <a:p>
            <a:pPr algn="ctr" indent="0" marL="0">
              <a:buNone/>
            </a:pPr>
            <a:r>
              <a:rPr lang="en-US" sz="950" dirty="0">
                <a:solidFill>
                  <a:srgbClr val="8C8C8C"/>
                </a:solidFill>
                <a:latin typeface="Arial" pitchFamily="34" charset="0"/>
                <a:ea typeface="Arial" pitchFamily="34" charset="-122"/>
                <a:cs typeface="Arial" pitchFamily="34" charset="-120"/>
              </a:rPr>
              <a:t>Q2 27</a:t>
            </a:r>
            <a:endParaRPr lang="en-US" sz="950" dirty="0"/>
          </a:p>
        </p:txBody>
      </p:sp>
      <p:sp>
        <p:nvSpPr>
          <p:cNvPr id="8" name="Text 6"/>
          <p:cNvSpPr/>
          <p:nvPr/>
        </p:nvSpPr>
        <p:spPr>
          <a:xfrm>
            <a:off x="4997196" y="2103120"/>
            <a:ext cx="1049274" cy="237744"/>
          </a:xfrm>
          <a:prstGeom prst="rect">
            <a:avLst/>
          </a:prstGeom>
          <a:noFill/>
          <a:ln/>
        </p:spPr>
        <p:txBody>
          <a:bodyPr wrap="square" lIns="0" tIns="0" rIns="0" bIns="0" rtlCol="0" anchor="ctr"/>
          <a:lstStyle/>
          <a:p>
            <a:pPr algn="ctr" indent="0" marL="0">
              <a:buNone/>
            </a:pPr>
            <a:r>
              <a:rPr lang="en-US" sz="950" dirty="0">
                <a:solidFill>
                  <a:srgbClr val="8C8C8C"/>
                </a:solidFill>
                <a:latin typeface="Arial" pitchFamily="34" charset="0"/>
                <a:ea typeface="Arial" pitchFamily="34" charset="-122"/>
                <a:cs typeface="Arial" pitchFamily="34" charset="-120"/>
              </a:rPr>
              <a:t>Q3 27</a:t>
            </a:r>
            <a:endParaRPr lang="en-US" sz="950" dirty="0"/>
          </a:p>
        </p:txBody>
      </p:sp>
      <p:sp>
        <p:nvSpPr>
          <p:cNvPr id="9" name="Text 7"/>
          <p:cNvSpPr/>
          <p:nvPr/>
        </p:nvSpPr>
        <p:spPr>
          <a:xfrm>
            <a:off x="6101334" y="2103120"/>
            <a:ext cx="1049274" cy="237744"/>
          </a:xfrm>
          <a:prstGeom prst="rect">
            <a:avLst/>
          </a:prstGeom>
          <a:noFill/>
          <a:ln/>
        </p:spPr>
        <p:txBody>
          <a:bodyPr wrap="square" lIns="0" tIns="0" rIns="0" bIns="0" rtlCol="0" anchor="ctr"/>
          <a:lstStyle/>
          <a:p>
            <a:pPr algn="ctr" indent="0" marL="0">
              <a:buNone/>
            </a:pPr>
            <a:r>
              <a:rPr lang="en-US" sz="950" dirty="0">
                <a:solidFill>
                  <a:srgbClr val="8C8C8C"/>
                </a:solidFill>
                <a:latin typeface="Arial" pitchFamily="34" charset="0"/>
                <a:ea typeface="Arial" pitchFamily="34" charset="-122"/>
                <a:cs typeface="Arial" pitchFamily="34" charset="-120"/>
              </a:rPr>
              <a:t>Q4 27</a:t>
            </a:r>
            <a:endParaRPr lang="en-US" sz="950" dirty="0"/>
          </a:p>
        </p:txBody>
      </p:sp>
      <p:sp>
        <p:nvSpPr>
          <p:cNvPr id="10" name="Text 8"/>
          <p:cNvSpPr/>
          <p:nvPr/>
        </p:nvSpPr>
        <p:spPr>
          <a:xfrm>
            <a:off x="7205472" y="2103120"/>
            <a:ext cx="1049274" cy="237744"/>
          </a:xfrm>
          <a:prstGeom prst="rect">
            <a:avLst/>
          </a:prstGeom>
          <a:noFill/>
          <a:ln/>
        </p:spPr>
        <p:txBody>
          <a:bodyPr wrap="square" lIns="0" tIns="0" rIns="0" bIns="0" rtlCol="0" anchor="ctr"/>
          <a:lstStyle/>
          <a:p>
            <a:pPr algn="ctr" indent="0" marL="0">
              <a:buNone/>
            </a:pPr>
            <a:r>
              <a:rPr lang="en-US" sz="950" dirty="0">
                <a:solidFill>
                  <a:srgbClr val="8C8C8C"/>
                </a:solidFill>
                <a:latin typeface="Arial" pitchFamily="34" charset="0"/>
                <a:ea typeface="Arial" pitchFamily="34" charset="-122"/>
                <a:cs typeface="Arial" pitchFamily="34" charset="-120"/>
              </a:rPr>
              <a:t>Q1 28</a:t>
            </a:r>
            <a:endParaRPr lang="en-US" sz="950" dirty="0"/>
          </a:p>
        </p:txBody>
      </p:sp>
      <p:sp>
        <p:nvSpPr>
          <p:cNvPr id="11" name="Text 9"/>
          <p:cNvSpPr/>
          <p:nvPr/>
        </p:nvSpPr>
        <p:spPr>
          <a:xfrm>
            <a:off x="8309610" y="2103120"/>
            <a:ext cx="1049274" cy="237744"/>
          </a:xfrm>
          <a:prstGeom prst="rect">
            <a:avLst/>
          </a:prstGeom>
          <a:noFill/>
          <a:ln/>
        </p:spPr>
        <p:txBody>
          <a:bodyPr wrap="square" lIns="0" tIns="0" rIns="0" bIns="0" rtlCol="0" anchor="ctr"/>
          <a:lstStyle/>
          <a:p>
            <a:pPr algn="ctr" indent="0" marL="0">
              <a:buNone/>
            </a:pPr>
            <a:r>
              <a:rPr lang="en-US" sz="950" dirty="0">
                <a:solidFill>
                  <a:srgbClr val="8C8C8C"/>
                </a:solidFill>
                <a:latin typeface="Arial" pitchFamily="34" charset="0"/>
                <a:ea typeface="Arial" pitchFamily="34" charset="-122"/>
                <a:cs typeface="Arial" pitchFamily="34" charset="-120"/>
              </a:rPr>
              <a:t>Q2 28</a:t>
            </a:r>
            <a:endParaRPr lang="en-US" sz="950" dirty="0"/>
          </a:p>
        </p:txBody>
      </p:sp>
      <p:sp>
        <p:nvSpPr>
          <p:cNvPr id="12" name="Text 10"/>
          <p:cNvSpPr/>
          <p:nvPr/>
        </p:nvSpPr>
        <p:spPr>
          <a:xfrm>
            <a:off x="9413748" y="2103120"/>
            <a:ext cx="1049274" cy="237744"/>
          </a:xfrm>
          <a:prstGeom prst="rect">
            <a:avLst/>
          </a:prstGeom>
          <a:noFill/>
          <a:ln/>
        </p:spPr>
        <p:txBody>
          <a:bodyPr wrap="square" lIns="0" tIns="0" rIns="0" bIns="0" rtlCol="0" anchor="ctr"/>
          <a:lstStyle/>
          <a:p>
            <a:pPr algn="ctr" indent="0" marL="0">
              <a:buNone/>
            </a:pPr>
            <a:r>
              <a:rPr lang="en-US" sz="950" dirty="0">
                <a:solidFill>
                  <a:srgbClr val="8C8C8C"/>
                </a:solidFill>
                <a:latin typeface="Arial" pitchFamily="34" charset="0"/>
                <a:ea typeface="Arial" pitchFamily="34" charset="-122"/>
                <a:cs typeface="Arial" pitchFamily="34" charset="-120"/>
              </a:rPr>
              <a:t>Q3 28</a:t>
            </a:r>
            <a:endParaRPr lang="en-US" sz="950" dirty="0"/>
          </a:p>
        </p:txBody>
      </p:sp>
      <p:sp>
        <p:nvSpPr>
          <p:cNvPr id="13" name="Text 11"/>
          <p:cNvSpPr/>
          <p:nvPr/>
        </p:nvSpPr>
        <p:spPr>
          <a:xfrm>
            <a:off x="10517886" y="2103120"/>
            <a:ext cx="1049274" cy="237744"/>
          </a:xfrm>
          <a:prstGeom prst="rect">
            <a:avLst/>
          </a:prstGeom>
          <a:noFill/>
          <a:ln/>
        </p:spPr>
        <p:txBody>
          <a:bodyPr wrap="square" lIns="0" tIns="0" rIns="0" bIns="0" rtlCol="0" anchor="ctr"/>
          <a:lstStyle/>
          <a:p>
            <a:pPr algn="ctr" indent="0" marL="0">
              <a:buNone/>
            </a:pPr>
            <a:r>
              <a:rPr lang="en-US" sz="950" dirty="0">
                <a:solidFill>
                  <a:srgbClr val="8C8C8C"/>
                </a:solidFill>
                <a:latin typeface="Arial" pitchFamily="34" charset="0"/>
                <a:ea typeface="Arial" pitchFamily="34" charset="-122"/>
                <a:cs typeface="Arial" pitchFamily="34" charset="-120"/>
              </a:rPr>
              <a:t>Q4 28</a:t>
            </a:r>
            <a:endParaRPr lang="en-US" sz="950" dirty="0"/>
          </a:p>
        </p:txBody>
      </p:sp>
      <p:sp>
        <p:nvSpPr>
          <p:cNvPr id="14" name="Text 12"/>
          <p:cNvSpPr/>
          <p:nvPr/>
        </p:nvSpPr>
        <p:spPr>
          <a:xfrm>
            <a:off x="502920" y="2414016"/>
            <a:ext cx="2194560" cy="420624"/>
          </a:xfrm>
          <a:prstGeom prst="rect">
            <a:avLst/>
          </a:prstGeom>
          <a:noFill/>
          <a:ln/>
        </p:spPr>
        <p:txBody>
          <a:bodyPr wrap="square" lIns="0" tIns="0" rIns="0" bIns="0" rtlCol="0" anchor="ctr"/>
          <a:lstStyle/>
          <a:p>
            <a:pPr indent="0" marL="0">
              <a:buNone/>
            </a:pPr>
            <a:r>
              <a:rPr lang="en-US" sz="1100" dirty="0">
                <a:solidFill>
                  <a:srgbClr val="1A1A1A"/>
                </a:solidFill>
                <a:latin typeface="Arial" pitchFamily="34" charset="0"/>
                <a:ea typeface="Arial" pitchFamily="34" charset="-122"/>
                <a:cs typeface="Arial" pitchFamily="34" charset="-120"/>
              </a:rPr>
              <a:t>Field technicians</a:t>
            </a:r>
            <a:endParaRPr lang="en-US" sz="1100" dirty="0"/>
          </a:p>
        </p:txBody>
      </p:sp>
      <p:sp>
        <p:nvSpPr>
          <p:cNvPr id="15" name="Text 13"/>
          <p:cNvSpPr/>
          <p:nvPr/>
        </p:nvSpPr>
        <p:spPr>
          <a:xfrm>
            <a:off x="502920" y="2889504"/>
            <a:ext cx="2194560" cy="420624"/>
          </a:xfrm>
          <a:prstGeom prst="rect">
            <a:avLst/>
          </a:prstGeom>
          <a:noFill/>
          <a:ln/>
        </p:spPr>
        <p:txBody>
          <a:bodyPr wrap="square" lIns="0" tIns="0" rIns="0" bIns="0" rtlCol="0" anchor="ctr"/>
          <a:lstStyle/>
          <a:p>
            <a:pPr indent="0" marL="0">
              <a:buNone/>
            </a:pPr>
            <a:r>
              <a:rPr lang="en-US" sz="1100" dirty="0">
                <a:solidFill>
                  <a:srgbClr val="1A1A1A"/>
                </a:solidFill>
                <a:latin typeface="Arial" pitchFamily="34" charset="0"/>
                <a:ea typeface="Arial" pitchFamily="34" charset="-122"/>
                <a:cs typeface="Arial" pitchFamily="34" charset="-120"/>
              </a:rPr>
              <a:t>Predictive experts</a:t>
            </a:r>
            <a:endParaRPr lang="en-US" sz="1100" dirty="0"/>
          </a:p>
        </p:txBody>
      </p:sp>
      <p:sp>
        <p:nvSpPr>
          <p:cNvPr id="16" name="Text 14"/>
          <p:cNvSpPr/>
          <p:nvPr/>
        </p:nvSpPr>
        <p:spPr>
          <a:xfrm>
            <a:off x="502920" y="3364992"/>
            <a:ext cx="2194560" cy="420624"/>
          </a:xfrm>
          <a:prstGeom prst="rect">
            <a:avLst/>
          </a:prstGeom>
          <a:noFill/>
          <a:ln/>
        </p:spPr>
        <p:txBody>
          <a:bodyPr wrap="square" lIns="0" tIns="0" rIns="0" bIns="0" rtlCol="0" anchor="ctr"/>
          <a:lstStyle/>
          <a:p>
            <a:pPr indent="0" marL="0">
              <a:buNone/>
            </a:pPr>
            <a:r>
              <a:rPr lang="en-US" sz="1100" dirty="0">
                <a:solidFill>
                  <a:srgbClr val="1A1A1A"/>
                </a:solidFill>
                <a:latin typeface="Arial" pitchFamily="34" charset="0"/>
                <a:ea typeface="Arial" pitchFamily="34" charset="-122"/>
                <a:cs typeface="Arial" pitchFamily="34" charset="-120"/>
              </a:rPr>
              <a:t>Installed-base sales</a:t>
            </a:r>
            <a:endParaRPr lang="en-US" sz="1100" dirty="0"/>
          </a:p>
        </p:txBody>
      </p:sp>
      <p:sp>
        <p:nvSpPr>
          <p:cNvPr id="17" name="Text 15"/>
          <p:cNvSpPr/>
          <p:nvPr/>
        </p:nvSpPr>
        <p:spPr>
          <a:xfrm>
            <a:off x="502920" y="3840480"/>
            <a:ext cx="2194560" cy="420624"/>
          </a:xfrm>
          <a:prstGeom prst="rect">
            <a:avLst/>
          </a:prstGeom>
          <a:noFill/>
          <a:ln/>
        </p:spPr>
        <p:txBody>
          <a:bodyPr wrap="square" lIns="0" tIns="0" rIns="0" bIns="0" rtlCol="0" anchor="ctr"/>
          <a:lstStyle/>
          <a:p>
            <a:pPr indent="0" marL="0">
              <a:buNone/>
            </a:pPr>
            <a:r>
              <a:rPr lang="en-US" sz="1100" dirty="0">
                <a:solidFill>
                  <a:srgbClr val="1A1A1A"/>
                </a:solidFill>
                <a:latin typeface="Arial" pitchFamily="34" charset="0"/>
                <a:ea typeface="Arial" pitchFamily="34" charset="-122"/>
                <a:cs typeface="Arial" pitchFamily="34" charset="-120"/>
              </a:rPr>
              <a:t>Platform engineers</a:t>
            </a:r>
            <a:endParaRPr lang="en-US" sz="1100" dirty="0"/>
          </a:p>
        </p:txBody>
      </p:sp>
      <p:sp>
        <p:nvSpPr>
          <p:cNvPr id="18" name="Text 16"/>
          <p:cNvSpPr/>
          <p:nvPr/>
        </p:nvSpPr>
        <p:spPr>
          <a:xfrm>
            <a:off x="502920" y="4315968"/>
            <a:ext cx="2194560" cy="420624"/>
          </a:xfrm>
          <a:prstGeom prst="rect">
            <a:avLst/>
          </a:prstGeom>
          <a:noFill/>
          <a:ln/>
        </p:spPr>
        <p:txBody>
          <a:bodyPr wrap="square" lIns="0" tIns="0" rIns="0" bIns="0" rtlCol="0" anchor="ctr"/>
          <a:lstStyle/>
          <a:p>
            <a:pPr indent="0" marL="0">
              <a:buNone/>
            </a:pPr>
            <a:r>
              <a:rPr lang="en-US" sz="1100" dirty="0">
                <a:solidFill>
                  <a:srgbClr val="1A1A1A"/>
                </a:solidFill>
                <a:latin typeface="Arial" pitchFamily="34" charset="0"/>
                <a:ea typeface="Arial" pitchFamily="34" charset="-122"/>
                <a:cs typeface="Arial" pitchFamily="34" charset="-120"/>
              </a:rPr>
              <a:t>Trainers</a:t>
            </a:r>
            <a:endParaRPr lang="en-US" sz="1100" dirty="0"/>
          </a:p>
        </p:txBody>
      </p:sp>
      <p:sp>
        <p:nvSpPr>
          <p:cNvPr id="19" name="Text 17"/>
          <p:cNvSpPr/>
          <p:nvPr/>
        </p:nvSpPr>
        <p:spPr>
          <a:xfrm>
            <a:off x="502920" y="4791456"/>
            <a:ext cx="2194560" cy="420624"/>
          </a:xfrm>
          <a:prstGeom prst="rect">
            <a:avLst/>
          </a:prstGeom>
          <a:noFill/>
          <a:ln/>
        </p:spPr>
        <p:txBody>
          <a:bodyPr wrap="square" lIns="0" tIns="0" rIns="0" bIns="0" rtlCol="0" anchor="ctr"/>
          <a:lstStyle/>
          <a:p>
            <a:pPr indent="0" marL="0">
              <a:buNone/>
            </a:pPr>
            <a:r>
              <a:rPr lang="en-US" sz="1100" dirty="0">
                <a:solidFill>
                  <a:srgbClr val="1A1A1A"/>
                </a:solidFill>
                <a:latin typeface="Arial" pitchFamily="34" charset="0"/>
                <a:ea typeface="Arial" pitchFamily="34" charset="-122"/>
                <a:cs typeface="Arial" pitchFamily="34" charset="-120"/>
              </a:rPr>
              <a:t>PMO &amp; governance</a:t>
            </a:r>
            <a:endParaRPr lang="en-US" sz="1100" dirty="0"/>
          </a:p>
        </p:txBody>
      </p:sp>
      <p:sp>
        <p:nvSpPr>
          <p:cNvPr id="20" name="Shape 18"/>
          <p:cNvSpPr/>
          <p:nvPr/>
        </p:nvSpPr>
        <p:spPr>
          <a:xfrm>
            <a:off x="2788920" y="2414016"/>
            <a:ext cx="1049274" cy="420624"/>
          </a:xfrm>
          <a:prstGeom prst="rect">
            <a:avLst/>
          </a:prstGeom>
          <a:solidFill>
            <a:srgbClr val="AF860F"/>
          </a:solidFill>
          <a:ln w="15240">
            <a:solidFill>
              <a:srgbClr val="FFFFFF"/>
            </a:solidFill>
            <a:prstDash val="solid"/>
          </a:ln>
        </p:spPr>
      </p:sp>
      <p:sp>
        <p:nvSpPr>
          <p:cNvPr id="21" name="Shape 19"/>
          <p:cNvSpPr/>
          <p:nvPr/>
        </p:nvSpPr>
        <p:spPr>
          <a:xfrm>
            <a:off x="3893058" y="2414016"/>
            <a:ext cx="1049274" cy="420624"/>
          </a:xfrm>
          <a:prstGeom prst="rect">
            <a:avLst/>
          </a:prstGeom>
          <a:solidFill>
            <a:srgbClr val="E68A00"/>
          </a:solidFill>
          <a:ln w="15240">
            <a:solidFill>
              <a:srgbClr val="FFFFFF"/>
            </a:solidFill>
            <a:prstDash val="solid"/>
          </a:ln>
        </p:spPr>
      </p:sp>
      <p:sp>
        <p:nvSpPr>
          <p:cNvPr id="22" name="Shape 20"/>
          <p:cNvSpPr/>
          <p:nvPr/>
        </p:nvSpPr>
        <p:spPr>
          <a:xfrm>
            <a:off x="4997196" y="2414016"/>
            <a:ext cx="1049274" cy="420624"/>
          </a:xfrm>
          <a:prstGeom prst="rect">
            <a:avLst/>
          </a:prstGeom>
          <a:solidFill>
            <a:srgbClr val="D96310"/>
          </a:solidFill>
          <a:ln w="15240">
            <a:solidFill>
              <a:srgbClr val="FFFFFF"/>
            </a:solidFill>
            <a:prstDash val="solid"/>
          </a:ln>
        </p:spPr>
      </p:sp>
      <p:sp>
        <p:nvSpPr>
          <p:cNvPr id="23" name="Shape 21"/>
          <p:cNvSpPr/>
          <p:nvPr/>
        </p:nvSpPr>
        <p:spPr>
          <a:xfrm>
            <a:off x="6101334" y="2414016"/>
            <a:ext cx="1049274" cy="420624"/>
          </a:xfrm>
          <a:prstGeom prst="rect">
            <a:avLst/>
          </a:prstGeom>
          <a:solidFill>
            <a:srgbClr val="CC3C20"/>
          </a:solidFill>
          <a:ln w="15240">
            <a:solidFill>
              <a:srgbClr val="FFFFFF"/>
            </a:solidFill>
            <a:prstDash val="solid"/>
          </a:ln>
        </p:spPr>
      </p:sp>
      <p:sp>
        <p:nvSpPr>
          <p:cNvPr id="24" name="Shape 22"/>
          <p:cNvSpPr/>
          <p:nvPr/>
        </p:nvSpPr>
        <p:spPr>
          <a:xfrm>
            <a:off x="7205472" y="2414016"/>
            <a:ext cx="1049274" cy="420624"/>
          </a:xfrm>
          <a:prstGeom prst="rect">
            <a:avLst/>
          </a:prstGeom>
          <a:solidFill>
            <a:srgbClr val="C93224"/>
          </a:solidFill>
          <a:ln w="15240">
            <a:solidFill>
              <a:srgbClr val="FFFFFF"/>
            </a:solidFill>
            <a:prstDash val="solid"/>
          </a:ln>
        </p:spPr>
      </p:sp>
      <p:sp>
        <p:nvSpPr>
          <p:cNvPr id="25" name="Shape 23"/>
          <p:cNvSpPr/>
          <p:nvPr/>
        </p:nvSpPr>
        <p:spPr>
          <a:xfrm>
            <a:off x="8309610" y="2414016"/>
            <a:ext cx="1049274" cy="420624"/>
          </a:xfrm>
          <a:prstGeom prst="rect">
            <a:avLst/>
          </a:prstGeom>
          <a:solidFill>
            <a:srgbClr val="D34F18"/>
          </a:solidFill>
          <a:ln w="15240">
            <a:solidFill>
              <a:srgbClr val="FFFFFF"/>
            </a:solidFill>
            <a:prstDash val="solid"/>
          </a:ln>
        </p:spPr>
      </p:sp>
      <p:sp>
        <p:nvSpPr>
          <p:cNvPr id="26" name="Shape 24"/>
          <p:cNvSpPr/>
          <p:nvPr/>
        </p:nvSpPr>
        <p:spPr>
          <a:xfrm>
            <a:off x="9413748" y="2414016"/>
            <a:ext cx="1049274" cy="420624"/>
          </a:xfrm>
          <a:prstGeom prst="rect">
            <a:avLst/>
          </a:prstGeom>
          <a:solidFill>
            <a:srgbClr val="E07608"/>
          </a:solidFill>
          <a:ln w="15240">
            <a:solidFill>
              <a:srgbClr val="FFFFFF"/>
            </a:solidFill>
            <a:prstDash val="solid"/>
          </a:ln>
        </p:spPr>
      </p:sp>
      <p:sp>
        <p:nvSpPr>
          <p:cNvPr id="27" name="Shape 25"/>
          <p:cNvSpPr/>
          <p:nvPr/>
        </p:nvSpPr>
        <p:spPr>
          <a:xfrm>
            <a:off x="10517886" y="2414016"/>
            <a:ext cx="1049274" cy="420624"/>
          </a:xfrm>
          <a:prstGeom prst="rect">
            <a:avLst/>
          </a:prstGeom>
          <a:solidFill>
            <a:srgbClr val="E68A00"/>
          </a:solidFill>
          <a:ln w="15240">
            <a:solidFill>
              <a:srgbClr val="FFFFFF"/>
            </a:solidFill>
            <a:prstDash val="solid"/>
          </a:ln>
        </p:spPr>
      </p:sp>
      <p:sp>
        <p:nvSpPr>
          <p:cNvPr id="28" name="Shape 26"/>
          <p:cNvSpPr/>
          <p:nvPr/>
        </p:nvSpPr>
        <p:spPr>
          <a:xfrm>
            <a:off x="2788920" y="2889504"/>
            <a:ext cx="1049274" cy="420624"/>
          </a:xfrm>
          <a:prstGeom prst="rect">
            <a:avLst/>
          </a:prstGeom>
          <a:solidFill>
            <a:srgbClr val="9C8514"/>
          </a:solidFill>
          <a:ln w="15240">
            <a:solidFill>
              <a:srgbClr val="FFFFFF"/>
            </a:solidFill>
            <a:prstDash val="solid"/>
          </a:ln>
        </p:spPr>
      </p:sp>
      <p:sp>
        <p:nvSpPr>
          <p:cNvPr id="29" name="Shape 27"/>
          <p:cNvSpPr/>
          <p:nvPr/>
        </p:nvSpPr>
        <p:spPr>
          <a:xfrm>
            <a:off x="3893058" y="2889504"/>
            <a:ext cx="1049274" cy="420624"/>
          </a:xfrm>
          <a:prstGeom prst="rect">
            <a:avLst/>
          </a:prstGeom>
          <a:solidFill>
            <a:srgbClr val="D48905"/>
          </a:solidFill>
          <a:ln w="15240">
            <a:solidFill>
              <a:srgbClr val="FFFFFF"/>
            </a:solidFill>
            <a:prstDash val="solid"/>
          </a:ln>
        </p:spPr>
      </p:sp>
      <p:sp>
        <p:nvSpPr>
          <p:cNvPr id="30" name="Shape 28"/>
          <p:cNvSpPr/>
          <p:nvPr/>
        </p:nvSpPr>
        <p:spPr>
          <a:xfrm>
            <a:off x="4997196" y="2889504"/>
            <a:ext cx="1049274" cy="420624"/>
          </a:xfrm>
          <a:prstGeom prst="rect">
            <a:avLst/>
          </a:prstGeom>
          <a:solidFill>
            <a:srgbClr val="D34F18"/>
          </a:solidFill>
          <a:ln w="15240">
            <a:solidFill>
              <a:srgbClr val="FFFFFF"/>
            </a:solidFill>
            <a:prstDash val="solid"/>
          </a:ln>
        </p:spPr>
      </p:sp>
      <p:sp>
        <p:nvSpPr>
          <p:cNvPr id="31" name="Shape 29"/>
          <p:cNvSpPr/>
          <p:nvPr/>
        </p:nvSpPr>
        <p:spPr>
          <a:xfrm>
            <a:off x="6101334" y="2889504"/>
            <a:ext cx="1049274" cy="420624"/>
          </a:xfrm>
          <a:prstGeom prst="rect">
            <a:avLst/>
          </a:prstGeom>
          <a:solidFill>
            <a:srgbClr val="C93224"/>
          </a:solidFill>
          <a:ln w="15240">
            <a:solidFill>
              <a:srgbClr val="FFFFFF"/>
            </a:solidFill>
            <a:prstDash val="solid"/>
          </a:ln>
        </p:spPr>
      </p:sp>
      <p:sp>
        <p:nvSpPr>
          <p:cNvPr id="32" name="Shape 30"/>
          <p:cNvSpPr/>
          <p:nvPr/>
        </p:nvSpPr>
        <p:spPr>
          <a:xfrm>
            <a:off x="7205472" y="2889504"/>
            <a:ext cx="1049274" cy="420624"/>
          </a:xfrm>
          <a:prstGeom prst="rect">
            <a:avLst/>
          </a:prstGeom>
          <a:solidFill>
            <a:srgbClr val="CC3C20"/>
          </a:solidFill>
          <a:ln w="15240">
            <a:solidFill>
              <a:srgbClr val="FFFFFF"/>
            </a:solidFill>
            <a:prstDash val="solid"/>
          </a:ln>
        </p:spPr>
      </p:sp>
      <p:sp>
        <p:nvSpPr>
          <p:cNvPr id="33" name="Shape 31"/>
          <p:cNvSpPr/>
          <p:nvPr/>
        </p:nvSpPr>
        <p:spPr>
          <a:xfrm>
            <a:off x="8309610" y="2889504"/>
            <a:ext cx="1049274" cy="420624"/>
          </a:xfrm>
          <a:prstGeom prst="rect">
            <a:avLst/>
          </a:prstGeom>
          <a:solidFill>
            <a:srgbClr val="D96310"/>
          </a:solidFill>
          <a:ln w="15240">
            <a:solidFill>
              <a:srgbClr val="FFFFFF"/>
            </a:solidFill>
            <a:prstDash val="solid"/>
          </a:ln>
        </p:spPr>
      </p:sp>
      <p:sp>
        <p:nvSpPr>
          <p:cNvPr id="34" name="Shape 32"/>
          <p:cNvSpPr/>
          <p:nvPr/>
        </p:nvSpPr>
        <p:spPr>
          <a:xfrm>
            <a:off x="9413748" y="2889504"/>
            <a:ext cx="1049274" cy="420624"/>
          </a:xfrm>
          <a:prstGeom prst="rect">
            <a:avLst/>
          </a:prstGeom>
          <a:solidFill>
            <a:srgbClr val="E38004"/>
          </a:solidFill>
          <a:ln w="15240">
            <a:solidFill>
              <a:srgbClr val="FFFFFF"/>
            </a:solidFill>
            <a:prstDash val="solid"/>
          </a:ln>
        </p:spPr>
      </p:sp>
      <p:sp>
        <p:nvSpPr>
          <p:cNvPr id="35" name="Shape 33"/>
          <p:cNvSpPr/>
          <p:nvPr/>
        </p:nvSpPr>
        <p:spPr>
          <a:xfrm>
            <a:off x="10517886" y="2889504"/>
            <a:ext cx="1049274" cy="420624"/>
          </a:xfrm>
          <a:prstGeom prst="rect">
            <a:avLst/>
          </a:prstGeom>
          <a:solidFill>
            <a:srgbClr val="D48905"/>
          </a:solidFill>
          <a:ln w="15240">
            <a:solidFill>
              <a:srgbClr val="FFFFFF"/>
            </a:solidFill>
            <a:prstDash val="solid"/>
          </a:ln>
        </p:spPr>
      </p:sp>
      <p:sp>
        <p:nvSpPr>
          <p:cNvPr id="36" name="Shape 34"/>
          <p:cNvSpPr/>
          <p:nvPr/>
        </p:nvSpPr>
        <p:spPr>
          <a:xfrm>
            <a:off x="2788920" y="3364992"/>
            <a:ext cx="1049274" cy="420624"/>
          </a:xfrm>
          <a:prstGeom prst="rect">
            <a:avLst/>
          </a:prstGeom>
          <a:solidFill>
            <a:srgbClr val="E68A00"/>
          </a:solidFill>
          <a:ln w="15240">
            <a:solidFill>
              <a:srgbClr val="FFFFFF"/>
            </a:solidFill>
            <a:prstDash val="solid"/>
          </a:ln>
        </p:spPr>
      </p:sp>
      <p:sp>
        <p:nvSpPr>
          <p:cNvPr id="37" name="Shape 35"/>
          <p:cNvSpPr/>
          <p:nvPr/>
        </p:nvSpPr>
        <p:spPr>
          <a:xfrm>
            <a:off x="3893058" y="3364992"/>
            <a:ext cx="1049274" cy="420624"/>
          </a:xfrm>
          <a:prstGeom prst="rect">
            <a:avLst/>
          </a:prstGeom>
          <a:solidFill>
            <a:srgbClr val="E07608"/>
          </a:solidFill>
          <a:ln w="15240">
            <a:solidFill>
              <a:srgbClr val="FFFFFF"/>
            </a:solidFill>
            <a:prstDash val="solid"/>
          </a:ln>
        </p:spPr>
      </p:sp>
      <p:sp>
        <p:nvSpPr>
          <p:cNvPr id="38" name="Shape 36"/>
          <p:cNvSpPr/>
          <p:nvPr/>
        </p:nvSpPr>
        <p:spPr>
          <a:xfrm>
            <a:off x="4997196" y="3364992"/>
            <a:ext cx="1049274" cy="420624"/>
          </a:xfrm>
          <a:prstGeom prst="rect">
            <a:avLst/>
          </a:prstGeom>
          <a:solidFill>
            <a:srgbClr val="D96310"/>
          </a:solidFill>
          <a:ln w="15240">
            <a:solidFill>
              <a:srgbClr val="FFFFFF"/>
            </a:solidFill>
            <a:prstDash val="solid"/>
          </a:ln>
        </p:spPr>
      </p:sp>
      <p:sp>
        <p:nvSpPr>
          <p:cNvPr id="39" name="Shape 37"/>
          <p:cNvSpPr/>
          <p:nvPr/>
        </p:nvSpPr>
        <p:spPr>
          <a:xfrm>
            <a:off x="6101334" y="3364992"/>
            <a:ext cx="1049274" cy="420624"/>
          </a:xfrm>
          <a:prstGeom prst="rect">
            <a:avLst/>
          </a:prstGeom>
          <a:solidFill>
            <a:srgbClr val="D65914"/>
          </a:solidFill>
          <a:ln w="15240">
            <a:solidFill>
              <a:srgbClr val="FFFFFF"/>
            </a:solidFill>
            <a:prstDash val="solid"/>
          </a:ln>
        </p:spPr>
      </p:sp>
      <p:sp>
        <p:nvSpPr>
          <p:cNvPr id="40" name="Shape 38"/>
          <p:cNvSpPr/>
          <p:nvPr/>
        </p:nvSpPr>
        <p:spPr>
          <a:xfrm>
            <a:off x="7205472" y="3364992"/>
            <a:ext cx="1049274" cy="420624"/>
          </a:xfrm>
          <a:prstGeom prst="rect">
            <a:avLst/>
          </a:prstGeom>
          <a:solidFill>
            <a:srgbClr val="D96310"/>
          </a:solidFill>
          <a:ln w="15240">
            <a:solidFill>
              <a:srgbClr val="FFFFFF"/>
            </a:solidFill>
            <a:prstDash val="solid"/>
          </a:ln>
        </p:spPr>
      </p:sp>
      <p:sp>
        <p:nvSpPr>
          <p:cNvPr id="41" name="Shape 39"/>
          <p:cNvSpPr/>
          <p:nvPr/>
        </p:nvSpPr>
        <p:spPr>
          <a:xfrm>
            <a:off x="8309610" y="3364992"/>
            <a:ext cx="1049274" cy="420624"/>
          </a:xfrm>
          <a:prstGeom prst="rect">
            <a:avLst/>
          </a:prstGeom>
          <a:solidFill>
            <a:srgbClr val="E07608"/>
          </a:solidFill>
          <a:ln w="15240">
            <a:solidFill>
              <a:srgbClr val="FFFFFF"/>
            </a:solidFill>
            <a:prstDash val="solid"/>
          </a:ln>
        </p:spPr>
      </p:sp>
      <p:sp>
        <p:nvSpPr>
          <p:cNvPr id="42" name="Shape 40"/>
          <p:cNvSpPr/>
          <p:nvPr/>
        </p:nvSpPr>
        <p:spPr>
          <a:xfrm>
            <a:off x="9413748" y="3364992"/>
            <a:ext cx="1049274" cy="420624"/>
          </a:xfrm>
          <a:prstGeom prst="rect">
            <a:avLst/>
          </a:prstGeom>
          <a:solidFill>
            <a:srgbClr val="E68A00"/>
          </a:solidFill>
          <a:ln w="15240">
            <a:solidFill>
              <a:srgbClr val="FFFFFF"/>
            </a:solidFill>
            <a:prstDash val="solid"/>
          </a:ln>
        </p:spPr>
      </p:sp>
      <p:sp>
        <p:nvSpPr>
          <p:cNvPr id="43" name="Shape 41"/>
          <p:cNvSpPr/>
          <p:nvPr/>
        </p:nvSpPr>
        <p:spPr>
          <a:xfrm>
            <a:off x="10517886" y="3364992"/>
            <a:ext cx="1049274" cy="420624"/>
          </a:xfrm>
          <a:prstGeom prst="rect">
            <a:avLst/>
          </a:prstGeom>
          <a:solidFill>
            <a:srgbClr val="D48905"/>
          </a:solidFill>
          <a:ln w="15240">
            <a:solidFill>
              <a:srgbClr val="FFFFFF"/>
            </a:solidFill>
            <a:prstDash val="solid"/>
          </a:ln>
        </p:spPr>
      </p:sp>
      <p:sp>
        <p:nvSpPr>
          <p:cNvPr id="44" name="Shape 42"/>
          <p:cNvSpPr/>
          <p:nvPr/>
        </p:nvSpPr>
        <p:spPr>
          <a:xfrm>
            <a:off x="2788920" y="3840480"/>
            <a:ext cx="1049274" cy="420624"/>
          </a:xfrm>
          <a:prstGeom prst="rect">
            <a:avLst/>
          </a:prstGeom>
          <a:solidFill>
            <a:srgbClr val="E07608"/>
          </a:solidFill>
          <a:ln w="15240">
            <a:solidFill>
              <a:srgbClr val="FFFFFF"/>
            </a:solidFill>
            <a:prstDash val="solid"/>
          </a:ln>
        </p:spPr>
      </p:sp>
      <p:sp>
        <p:nvSpPr>
          <p:cNvPr id="45" name="Shape 43"/>
          <p:cNvSpPr/>
          <p:nvPr/>
        </p:nvSpPr>
        <p:spPr>
          <a:xfrm>
            <a:off x="3893058" y="3840480"/>
            <a:ext cx="1049274" cy="420624"/>
          </a:xfrm>
          <a:prstGeom prst="rect">
            <a:avLst/>
          </a:prstGeom>
          <a:solidFill>
            <a:srgbClr val="D0451C"/>
          </a:solidFill>
          <a:ln w="15240">
            <a:solidFill>
              <a:srgbClr val="FFFFFF"/>
            </a:solidFill>
            <a:prstDash val="solid"/>
          </a:ln>
        </p:spPr>
      </p:sp>
      <p:sp>
        <p:nvSpPr>
          <p:cNvPr id="46" name="Shape 44"/>
          <p:cNvSpPr/>
          <p:nvPr/>
        </p:nvSpPr>
        <p:spPr>
          <a:xfrm>
            <a:off x="4997196" y="3840480"/>
            <a:ext cx="1049274" cy="420624"/>
          </a:xfrm>
          <a:prstGeom prst="rect">
            <a:avLst/>
          </a:prstGeom>
          <a:solidFill>
            <a:srgbClr val="CC3C20"/>
          </a:solidFill>
          <a:ln w="15240">
            <a:solidFill>
              <a:srgbClr val="FFFFFF"/>
            </a:solidFill>
            <a:prstDash val="solid"/>
          </a:ln>
        </p:spPr>
      </p:sp>
      <p:sp>
        <p:nvSpPr>
          <p:cNvPr id="47" name="Shape 45"/>
          <p:cNvSpPr/>
          <p:nvPr/>
        </p:nvSpPr>
        <p:spPr>
          <a:xfrm>
            <a:off x="6101334" y="3840480"/>
            <a:ext cx="1049274" cy="420624"/>
          </a:xfrm>
          <a:prstGeom prst="rect">
            <a:avLst/>
          </a:prstGeom>
          <a:solidFill>
            <a:srgbClr val="D96310"/>
          </a:solidFill>
          <a:ln w="15240">
            <a:solidFill>
              <a:srgbClr val="FFFFFF"/>
            </a:solidFill>
            <a:prstDash val="solid"/>
          </a:ln>
        </p:spPr>
      </p:sp>
      <p:sp>
        <p:nvSpPr>
          <p:cNvPr id="48" name="Shape 46"/>
          <p:cNvSpPr/>
          <p:nvPr/>
        </p:nvSpPr>
        <p:spPr>
          <a:xfrm>
            <a:off x="7205472" y="3840480"/>
            <a:ext cx="1049274" cy="420624"/>
          </a:xfrm>
          <a:prstGeom prst="rect">
            <a:avLst/>
          </a:prstGeom>
          <a:solidFill>
            <a:srgbClr val="E68A00"/>
          </a:solidFill>
          <a:ln w="15240">
            <a:solidFill>
              <a:srgbClr val="FFFFFF"/>
            </a:solidFill>
            <a:prstDash val="solid"/>
          </a:ln>
        </p:spPr>
      </p:sp>
      <p:sp>
        <p:nvSpPr>
          <p:cNvPr id="49" name="Shape 47"/>
          <p:cNvSpPr/>
          <p:nvPr/>
        </p:nvSpPr>
        <p:spPr>
          <a:xfrm>
            <a:off x="8309610" y="3840480"/>
            <a:ext cx="1049274" cy="420624"/>
          </a:xfrm>
          <a:prstGeom prst="rect">
            <a:avLst/>
          </a:prstGeom>
          <a:solidFill>
            <a:srgbClr val="C1870A"/>
          </a:solidFill>
          <a:ln w="15240">
            <a:solidFill>
              <a:srgbClr val="FFFFFF"/>
            </a:solidFill>
            <a:prstDash val="solid"/>
          </a:ln>
        </p:spPr>
      </p:sp>
      <p:sp>
        <p:nvSpPr>
          <p:cNvPr id="50" name="Shape 48"/>
          <p:cNvSpPr/>
          <p:nvPr/>
        </p:nvSpPr>
        <p:spPr>
          <a:xfrm>
            <a:off x="9413748" y="3840480"/>
            <a:ext cx="1049274" cy="420624"/>
          </a:xfrm>
          <a:prstGeom prst="rect">
            <a:avLst/>
          </a:prstGeom>
          <a:solidFill>
            <a:srgbClr val="AF860F"/>
          </a:solidFill>
          <a:ln w="15240">
            <a:solidFill>
              <a:srgbClr val="FFFFFF"/>
            </a:solidFill>
            <a:prstDash val="solid"/>
          </a:ln>
        </p:spPr>
      </p:sp>
      <p:sp>
        <p:nvSpPr>
          <p:cNvPr id="51" name="Shape 49"/>
          <p:cNvSpPr/>
          <p:nvPr/>
        </p:nvSpPr>
        <p:spPr>
          <a:xfrm>
            <a:off x="10517886" y="3840480"/>
            <a:ext cx="1049274" cy="420624"/>
          </a:xfrm>
          <a:prstGeom prst="rect">
            <a:avLst/>
          </a:prstGeom>
          <a:solidFill>
            <a:srgbClr val="9C8514"/>
          </a:solidFill>
          <a:ln w="15240">
            <a:solidFill>
              <a:srgbClr val="FFFFFF"/>
            </a:solidFill>
            <a:prstDash val="solid"/>
          </a:ln>
        </p:spPr>
      </p:sp>
      <p:sp>
        <p:nvSpPr>
          <p:cNvPr id="52" name="Shape 50"/>
          <p:cNvSpPr/>
          <p:nvPr/>
        </p:nvSpPr>
        <p:spPr>
          <a:xfrm>
            <a:off x="2788920" y="4315968"/>
            <a:ext cx="1049274" cy="420624"/>
          </a:xfrm>
          <a:prstGeom prst="rect">
            <a:avLst/>
          </a:prstGeom>
          <a:solidFill>
            <a:srgbClr val="8A8419"/>
          </a:solidFill>
          <a:ln w="15240">
            <a:solidFill>
              <a:srgbClr val="FFFFFF"/>
            </a:solidFill>
            <a:prstDash val="solid"/>
          </a:ln>
        </p:spPr>
      </p:sp>
      <p:sp>
        <p:nvSpPr>
          <p:cNvPr id="53" name="Shape 51"/>
          <p:cNvSpPr/>
          <p:nvPr/>
        </p:nvSpPr>
        <p:spPr>
          <a:xfrm>
            <a:off x="3893058" y="4315968"/>
            <a:ext cx="1049274" cy="420624"/>
          </a:xfrm>
          <a:prstGeom prst="rect">
            <a:avLst/>
          </a:prstGeom>
          <a:solidFill>
            <a:srgbClr val="E38004"/>
          </a:solidFill>
          <a:ln w="15240">
            <a:solidFill>
              <a:srgbClr val="FFFFFF"/>
            </a:solidFill>
            <a:prstDash val="solid"/>
          </a:ln>
        </p:spPr>
      </p:sp>
      <p:sp>
        <p:nvSpPr>
          <p:cNvPr id="54" name="Shape 52"/>
          <p:cNvSpPr/>
          <p:nvPr/>
        </p:nvSpPr>
        <p:spPr>
          <a:xfrm>
            <a:off x="4997196" y="4315968"/>
            <a:ext cx="1049274" cy="420624"/>
          </a:xfrm>
          <a:prstGeom prst="rect">
            <a:avLst/>
          </a:prstGeom>
          <a:solidFill>
            <a:srgbClr val="CC3C20"/>
          </a:solidFill>
          <a:ln w="15240">
            <a:solidFill>
              <a:srgbClr val="FFFFFF"/>
            </a:solidFill>
            <a:prstDash val="solid"/>
          </a:ln>
        </p:spPr>
      </p:sp>
      <p:sp>
        <p:nvSpPr>
          <p:cNvPr id="55" name="Shape 53"/>
          <p:cNvSpPr/>
          <p:nvPr/>
        </p:nvSpPr>
        <p:spPr>
          <a:xfrm>
            <a:off x="6101334" y="4315968"/>
            <a:ext cx="1049274" cy="420624"/>
          </a:xfrm>
          <a:prstGeom prst="rect">
            <a:avLst/>
          </a:prstGeom>
          <a:solidFill>
            <a:srgbClr val="C93224"/>
          </a:solidFill>
          <a:ln w="15240">
            <a:solidFill>
              <a:srgbClr val="FFFFFF"/>
            </a:solidFill>
            <a:prstDash val="solid"/>
          </a:ln>
        </p:spPr>
      </p:sp>
      <p:sp>
        <p:nvSpPr>
          <p:cNvPr id="56" name="Shape 54"/>
          <p:cNvSpPr/>
          <p:nvPr/>
        </p:nvSpPr>
        <p:spPr>
          <a:xfrm>
            <a:off x="7205472" y="4315968"/>
            <a:ext cx="1049274" cy="420624"/>
          </a:xfrm>
          <a:prstGeom prst="rect">
            <a:avLst/>
          </a:prstGeom>
          <a:solidFill>
            <a:srgbClr val="D0451C"/>
          </a:solidFill>
          <a:ln w="15240">
            <a:solidFill>
              <a:srgbClr val="FFFFFF"/>
            </a:solidFill>
            <a:prstDash val="solid"/>
          </a:ln>
        </p:spPr>
      </p:sp>
      <p:sp>
        <p:nvSpPr>
          <p:cNvPr id="57" name="Shape 55"/>
          <p:cNvSpPr/>
          <p:nvPr/>
        </p:nvSpPr>
        <p:spPr>
          <a:xfrm>
            <a:off x="8309610" y="4315968"/>
            <a:ext cx="1049274" cy="420624"/>
          </a:xfrm>
          <a:prstGeom prst="rect">
            <a:avLst/>
          </a:prstGeom>
          <a:solidFill>
            <a:srgbClr val="E07608"/>
          </a:solidFill>
          <a:ln w="15240">
            <a:solidFill>
              <a:srgbClr val="FFFFFF"/>
            </a:solidFill>
            <a:prstDash val="solid"/>
          </a:ln>
        </p:spPr>
      </p:sp>
      <p:sp>
        <p:nvSpPr>
          <p:cNvPr id="58" name="Shape 56"/>
          <p:cNvSpPr/>
          <p:nvPr/>
        </p:nvSpPr>
        <p:spPr>
          <a:xfrm>
            <a:off x="9413748" y="4315968"/>
            <a:ext cx="1049274" cy="420624"/>
          </a:xfrm>
          <a:prstGeom prst="rect">
            <a:avLst/>
          </a:prstGeom>
          <a:solidFill>
            <a:srgbClr val="C1870A"/>
          </a:solidFill>
          <a:ln w="15240">
            <a:solidFill>
              <a:srgbClr val="FFFFFF"/>
            </a:solidFill>
            <a:prstDash val="solid"/>
          </a:ln>
        </p:spPr>
      </p:sp>
      <p:sp>
        <p:nvSpPr>
          <p:cNvPr id="59" name="Shape 57"/>
          <p:cNvSpPr/>
          <p:nvPr/>
        </p:nvSpPr>
        <p:spPr>
          <a:xfrm>
            <a:off x="10517886" y="4315968"/>
            <a:ext cx="1049274" cy="420624"/>
          </a:xfrm>
          <a:prstGeom prst="rect">
            <a:avLst/>
          </a:prstGeom>
          <a:solidFill>
            <a:srgbClr val="9C8514"/>
          </a:solidFill>
          <a:ln w="15240">
            <a:solidFill>
              <a:srgbClr val="FFFFFF"/>
            </a:solidFill>
            <a:prstDash val="solid"/>
          </a:ln>
        </p:spPr>
      </p:sp>
      <p:sp>
        <p:nvSpPr>
          <p:cNvPr id="60" name="Shape 58"/>
          <p:cNvSpPr/>
          <p:nvPr/>
        </p:nvSpPr>
        <p:spPr>
          <a:xfrm>
            <a:off x="2788920" y="4791456"/>
            <a:ext cx="1049274" cy="420624"/>
          </a:xfrm>
          <a:prstGeom prst="rect">
            <a:avLst/>
          </a:prstGeom>
          <a:solidFill>
            <a:srgbClr val="C1870A"/>
          </a:solidFill>
          <a:ln w="15240">
            <a:solidFill>
              <a:srgbClr val="FFFFFF"/>
            </a:solidFill>
            <a:prstDash val="solid"/>
          </a:ln>
        </p:spPr>
      </p:sp>
      <p:sp>
        <p:nvSpPr>
          <p:cNvPr id="61" name="Shape 59"/>
          <p:cNvSpPr/>
          <p:nvPr/>
        </p:nvSpPr>
        <p:spPr>
          <a:xfrm>
            <a:off x="3893058" y="4791456"/>
            <a:ext cx="1049274" cy="420624"/>
          </a:xfrm>
          <a:prstGeom prst="rect">
            <a:avLst/>
          </a:prstGeom>
          <a:solidFill>
            <a:srgbClr val="E68A00"/>
          </a:solidFill>
          <a:ln w="15240">
            <a:solidFill>
              <a:srgbClr val="FFFFFF"/>
            </a:solidFill>
            <a:prstDash val="solid"/>
          </a:ln>
        </p:spPr>
      </p:sp>
      <p:sp>
        <p:nvSpPr>
          <p:cNvPr id="62" name="Shape 60"/>
          <p:cNvSpPr/>
          <p:nvPr/>
        </p:nvSpPr>
        <p:spPr>
          <a:xfrm>
            <a:off x="4997196" y="4791456"/>
            <a:ext cx="1049274" cy="420624"/>
          </a:xfrm>
          <a:prstGeom prst="rect">
            <a:avLst/>
          </a:prstGeom>
          <a:solidFill>
            <a:srgbClr val="E38004"/>
          </a:solidFill>
          <a:ln w="15240">
            <a:solidFill>
              <a:srgbClr val="FFFFFF"/>
            </a:solidFill>
            <a:prstDash val="solid"/>
          </a:ln>
        </p:spPr>
      </p:sp>
      <p:sp>
        <p:nvSpPr>
          <p:cNvPr id="63" name="Shape 61"/>
          <p:cNvSpPr/>
          <p:nvPr/>
        </p:nvSpPr>
        <p:spPr>
          <a:xfrm>
            <a:off x="6101334" y="4791456"/>
            <a:ext cx="1049274" cy="420624"/>
          </a:xfrm>
          <a:prstGeom prst="rect">
            <a:avLst/>
          </a:prstGeom>
          <a:solidFill>
            <a:srgbClr val="E07608"/>
          </a:solidFill>
          <a:ln w="15240">
            <a:solidFill>
              <a:srgbClr val="FFFFFF"/>
            </a:solidFill>
            <a:prstDash val="solid"/>
          </a:ln>
        </p:spPr>
      </p:sp>
      <p:sp>
        <p:nvSpPr>
          <p:cNvPr id="64" name="Shape 62"/>
          <p:cNvSpPr/>
          <p:nvPr/>
        </p:nvSpPr>
        <p:spPr>
          <a:xfrm>
            <a:off x="7205472" y="4791456"/>
            <a:ext cx="1049274" cy="420624"/>
          </a:xfrm>
          <a:prstGeom prst="rect">
            <a:avLst/>
          </a:prstGeom>
          <a:solidFill>
            <a:srgbClr val="E38004"/>
          </a:solidFill>
          <a:ln w="15240">
            <a:solidFill>
              <a:srgbClr val="FFFFFF"/>
            </a:solidFill>
            <a:prstDash val="solid"/>
          </a:ln>
        </p:spPr>
      </p:sp>
      <p:sp>
        <p:nvSpPr>
          <p:cNvPr id="65" name="Shape 63"/>
          <p:cNvSpPr/>
          <p:nvPr/>
        </p:nvSpPr>
        <p:spPr>
          <a:xfrm>
            <a:off x="8309610" y="4791456"/>
            <a:ext cx="1049274" cy="420624"/>
          </a:xfrm>
          <a:prstGeom prst="rect">
            <a:avLst/>
          </a:prstGeom>
          <a:solidFill>
            <a:srgbClr val="E68A00"/>
          </a:solidFill>
          <a:ln w="15240">
            <a:solidFill>
              <a:srgbClr val="FFFFFF"/>
            </a:solidFill>
            <a:prstDash val="solid"/>
          </a:ln>
        </p:spPr>
      </p:sp>
      <p:sp>
        <p:nvSpPr>
          <p:cNvPr id="66" name="Shape 64"/>
          <p:cNvSpPr/>
          <p:nvPr/>
        </p:nvSpPr>
        <p:spPr>
          <a:xfrm>
            <a:off x="9413748" y="4791456"/>
            <a:ext cx="1049274" cy="420624"/>
          </a:xfrm>
          <a:prstGeom prst="rect">
            <a:avLst/>
          </a:prstGeom>
          <a:solidFill>
            <a:srgbClr val="D48905"/>
          </a:solidFill>
          <a:ln w="15240">
            <a:solidFill>
              <a:srgbClr val="FFFFFF"/>
            </a:solidFill>
            <a:prstDash val="solid"/>
          </a:ln>
        </p:spPr>
      </p:sp>
      <p:sp>
        <p:nvSpPr>
          <p:cNvPr id="67" name="Shape 65"/>
          <p:cNvSpPr/>
          <p:nvPr/>
        </p:nvSpPr>
        <p:spPr>
          <a:xfrm>
            <a:off x="10517886" y="4791456"/>
            <a:ext cx="1049274" cy="420624"/>
          </a:xfrm>
          <a:prstGeom prst="rect">
            <a:avLst/>
          </a:prstGeom>
          <a:solidFill>
            <a:srgbClr val="C1870A"/>
          </a:solidFill>
          <a:ln w="15240">
            <a:solidFill>
              <a:srgbClr val="FFFFFF"/>
            </a:solidFill>
            <a:prstDash val="solid"/>
          </a:ln>
        </p:spPr>
      </p:sp>
      <p:sp>
        <p:nvSpPr>
          <p:cNvPr id="68" name="Shape 66"/>
          <p:cNvSpPr/>
          <p:nvPr/>
        </p:nvSpPr>
        <p:spPr>
          <a:xfrm>
            <a:off x="2788920" y="5349240"/>
            <a:ext cx="201168" cy="146304"/>
          </a:xfrm>
          <a:prstGeom prst="rect">
            <a:avLst/>
          </a:prstGeom>
          <a:solidFill>
            <a:srgbClr val="2E7D32"/>
          </a:solidFill>
          <a:ln/>
        </p:spPr>
      </p:sp>
      <p:sp>
        <p:nvSpPr>
          <p:cNvPr id="69" name="Text 67"/>
          <p:cNvSpPr/>
          <p:nvPr/>
        </p:nvSpPr>
        <p:spPr>
          <a:xfrm>
            <a:off x="3063240" y="5276088"/>
            <a:ext cx="1280160" cy="274320"/>
          </a:xfrm>
          <a:prstGeom prst="rect">
            <a:avLst/>
          </a:prstGeom>
          <a:noFill/>
          <a:ln/>
        </p:spPr>
        <p:txBody>
          <a:bodyPr wrap="square" lIns="0" tIns="0" rIns="0" bIns="0" rtlCol="0" anchor="ctr"/>
          <a:lstStyle/>
          <a:p>
            <a:pPr indent="0" marL="0">
              <a:buNone/>
            </a:pPr>
            <a:r>
              <a:rPr lang="en-US" sz="1000" dirty="0">
                <a:solidFill>
                  <a:srgbClr val="595959"/>
                </a:solidFill>
                <a:latin typeface="Arial" pitchFamily="34" charset="0"/>
                <a:ea typeface="Arial" pitchFamily="34" charset="-122"/>
                <a:cs typeface="Arial" pitchFamily="34" charset="-120"/>
              </a:rPr>
              <a:t>Comfortable</a:t>
            </a:r>
            <a:endParaRPr lang="en-US" sz="1000" dirty="0"/>
          </a:p>
        </p:txBody>
      </p:sp>
      <p:sp>
        <p:nvSpPr>
          <p:cNvPr id="70" name="Shape 68"/>
          <p:cNvSpPr/>
          <p:nvPr/>
        </p:nvSpPr>
        <p:spPr>
          <a:xfrm>
            <a:off x="4389120" y="5349240"/>
            <a:ext cx="201168" cy="146304"/>
          </a:xfrm>
          <a:prstGeom prst="rect">
            <a:avLst/>
          </a:prstGeom>
          <a:solidFill>
            <a:srgbClr val="E68A00"/>
          </a:solidFill>
          <a:ln/>
        </p:spPr>
      </p:sp>
      <p:sp>
        <p:nvSpPr>
          <p:cNvPr id="71" name="Text 69"/>
          <p:cNvSpPr/>
          <p:nvPr/>
        </p:nvSpPr>
        <p:spPr>
          <a:xfrm>
            <a:off x="4663440" y="5276088"/>
            <a:ext cx="1280160" cy="274320"/>
          </a:xfrm>
          <a:prstGeom prst="rect">
            <a:avLst/>
          </a:prstGeom>
          <a:noFill/>
          <a:ln/>
        </p:spPr>
        <p:txBody>
          <a:bodyPr wrap="square" lIns="0" tIns="0" rIns="0" bIns="0" rtlCol="0" anchor="ctr"/>
          <a:lstStyle/>
          <a:p>
            <a:pPr indent="0" marL="0">
              <a:buNone/>
            </a:pPr>
            <a:r>
              <a:rPr lang="en-US" sz="1000" dirty="0">
                <a:solidFill>
                  <a:srgbClr val="595959"/>
                </a:solidFill>
                <a:latin typeface="Arial" pitchFamily="34" charset="0"/>
                <a:ea typeface="Arial" pitchFamily="34" charset="-122"/>
                <a:cs typeface="Arial" pitchFamily="34" charset="-120"/>
              </a:rPr>
              <a:t>Tight</a:t>
            </a:r>
            <a:endParaRPr lang="en-US" sz="1000" dirty="0"/>
          </a:p>
        </p:txBody>
      </p:sp>
      <p:sp>
        <p:nvSpPr>
          <p:cNvPr id="72" name="Shape 70"/>
          <p:cNvSpPr/>
          <p:nvPr/>
        </p:nvSpPr>
        <p:spPr>
          <a:xfrm>
            <a:off x="5989320" y="5349240"/>
            <a:ext cx="201168" cy="146304"/>
          </a:xfrm>
          <a:prstGeom prst="rect">
            <a:avLst/>
          </a:prstGeom>
          <a:solidFill>
            <a:srgbClr val="C62828"/>
          </a:solidFill>
          <a:ln/>
        </p:spPr>
      </p:sp>
      <p:sp>
        <p:nvSpPr>
          <p:cNvPr id="73" name="Text 71"/>
          <p:cNvSpPr/>
          <p:nvPr/>
        </p:nvSpPr>
        <p:spPr>
          <a:xfrm>
            <a:off x="6263640" y="5276088"/>
            <a:ext cx="1280160" cy="274320"/>
          </a:xfrm>
          <a:prstGeom prst="rect">
            <a:avLst/>
          </a:prstGeom>
          <a:noFill/>
          <a:ln/>
        </p:spPr>
        <p:txBody>
          <a:bodyPr wrap="square" lIns="0" tIns="0" rIns="0" bIns="0" rtlCol="0" anchor="ctr"/>
          <a:lstStyle/>
          <a:p>
            <a:pPr indent="0" marL="0">
              <a:buNone/>
            </a:pPr>
            <a:r>
              <a:rPr lang="en-US" sz="1000" dirty="0">
                <a:solidFill>
                  <a:srgbClr val="595959"/>
                </a:solidFill>
                <a:latin typeface="Arial" pitchFamily="34" charset="0"/>
                <a:ea typeface="Arial" pitchFamily="34" charset="-122"/>
                <a:cs typeface="Arial" pitchFamily="34" charset="-120"/>
              </a:rPr>
              <a:t>Overloaded</a:t>
            </a:r>
            <a:endParaRPr lang="en-US" sz="1000" dirty="0"/>
          </a:p>
        </p:txBody>
      </p:sp>
      <p:sp>
        <p:nvSpPr>
          <p:cNvPr id="74" name="Shape 72"/>
          <p:cNvSpPr/>
          <p:nvPr/>
        </p:nvSpPr>
        <p:spPr>
          <a:xfrm>
            <a:off x="502920" y="5779008"/>
            <a:ext cx="11155680" cy="548640"/>
          </a:xfrm>
          <a:prstGeom prst="rect">
            <a:avLst/>
          </a:prstGeom>
          <a:solidFill>
            <a:srgbClr val="EFF4FE"/>
          </a:solidFill>
          <a:ln w="6350">
            <a:solidFill>
              <a:srgbClr val="CFCFCF"/>
            </a:solidFill>
            <a:prstDash val="solid"/>
          </a:ln>
        </p:spPr>
      </p:sp>
      <p:sp>
        <p:nvSpPr>
          <p:cNvPr id="75" name="Shape 73"/>
          <p:cNvSpPr/>
          <p:nvPr/>
        </p:nvSpPr>
        <p:spPr>
          <a:xfrm>
            <a:off x="502920" y="5779008"/>
            <a:ext cx="73152" cy="548640"/>
          </a:xfrm>
          <a:prstGeom prst="rect">
            <a:avLst/>
          </a:prstGeom>
          <a:solidFill>
            <a:srgbClr val="2E7CF6"/>
          </a:solidFill>
          <a:ln/>
        </p:spPr>
      </p:sp>
      <p:sp>
        <p:nvSpPr>
          <p:cNvPr id="76" name="Text 74"/>
          <p:cNvSpPr/>
          <p:nvPr/>
        </p:nvSpPr>
        <p:spPr>
          <a:xfrm>
            <a:off x="713232" y="5779008"/>
            <a:ext cx="10835640" cy="548640"/>
          </a:xfrm>
          <a:prstGeom prst="rect">
            <a:avLst/>
          </a:prstGeom>
          <a:noFill/>
          <a:ln/>
        </p:spPr>
        <p:txBody>
          <a:bodyPr wrap="square" lIns="0" tIns="0" rIns="0" bIns="0" rtlCol="0" anchor="ctr"/>
          <a:lstStyle/>
          <a:p>
            <a:pPr indent="0" marL="0">
              <a:lnSpc>
                <a:spcPct val="105000"/>
              </a:lnSpc>
              <a:buNone/>
            </a:pPr>
            <a:r>
              <a:rPr lang="en-US" sz="1200" b="1" dirty="0">
                <a:solidFill>
                  <a:srgbClr val="1D5FCC"/>
                </a:solidFill>
                <a:latin typeface="Arial" pitchFamily="34" charset="0"/>
                <a:ea typeface="Arial" pitchFamily="34" charset="-122"/>
                <a:cs typeface="Arial" pitchFamily="34" charset="-120"/>
              </a:rPr>
              <a:t>Action: </a:t>
            </a:r>
            <a:pPr indent="0" marL="0">
              <a:lnSpc>
                <a:spcPct val="105000"/>
              </a:lnSpc>
              <a:buNone/>
            </a:pPr>
            <a:r>
              <a:rPr lang="en-US" sz="1200" dirty="0">
                <a:solidFill>
                  <a:srgbClr val="1A1A1A"/>
                </a:solidFill>
                <a:latin typeface="Arial" pitchFamily="34" charset="0"/>
                <a:ea typeface="Arial" pitchFamily="34" charset="-122"/>
                <a:cs typeface="Arial" pitchFamily="34" charset="-120"/>
              </a:rPr>
              <a:t>Q3-Q4 2027 run hot on technicians, experts and trainers: contract 12 external trainers now or slip wave 2 by a quarter.</a:t>
            </a:r>
            <a:endParaRPr lang="en-US" sz="1200" dirty="0"/>
          </a:p>
        </p:txBody>
      </p:sp>
      <p:sp>
        <p:nvSpPr>
          <p:cNvPr id="77" name="Text 75"/>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capacity model v3, program PMO</a:t>
            </a:r>
            <a:endParaRPr lang="en-US" sz="800" dirty="0"/>
          </a:p>
        </p:txBody>
      </p:sp>
      <p:sp>
        <p:nvSpPr>
          <p:cNvPr id="78" name="Text 76"/>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31</a:t>
            </a:r>
            <a:endParaRPr lang="en-US" sz="850"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name="Slide 3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EXHIBITS — PROJECT PLAN</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Eight workstreams over 24 months; the go/no-go after the pilot is the plan's single hinge</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502920" y="1499616"/>
            <a:ext cx="11155680" cy="384048"/>
          </a:xfrm>
          <a:prstGeom prst="rect">
            <a:avLst/>
          </a:prstGeom>
          <a:noFill/>
          <a:ln/>
        </p:spPr>
        <p:txBody>
          <a:bodyPr wrap="square" lIns="0" tIns="0" rIns="0" bIns="0" rtlCol="0" anchor="t"/>
          <a:lstStyle/>
          <a:p>
            <a:pPr indent="0" marL="0">
              <a:buNone/>
            </a:pPr>
            <a:r>
              <a:rPr lang="en-US" sz="1350" i="1" dirty="0">
                <a:solidFill>
                  <a:srgbClr val="595959"/>
                </a:solidFill>
                <a:latin typeface="Arial" pitchFamily="34" charset="0"/>
                <a:ea typeface="Arial" pitchFamily="34" charset="-122"/>
                <a:cs typeface="Arial" pitchFamily="34" charset="-120"/>
              </a:rPr>
              <a:t>Full-page Gantt: accent = critical path, gray = supporting streams, diamonds = program milestones.</a:t>
            </a:r>
            <a:endParaRPr lang="en-US" sz="1350" dirty="0"/>
          </a:p>
        </p:txBody>
      </p:sp>
      <p:sp>
        <p:nvSpPr>
          <p:cNvPr id="6" name="Text 4"/>
          <p:cNvSpPr/>
          <p:nvPr/>
        </p:nvSpPr>
        <p:spPr>
          <a:xfrm>
            <a:off x="3154680" y="2286000"/>
            <a:ext cx="1062990" cy="237744"/>
          </a:xfrm>
          <a:prstGeom prst="rect">
            <a:avLst/>
          </a:prstGeom>
          <a:noFill/>
          <a:ln/>
        </p:spPr>
        <p:txBody>
          <a:bodyPr wrap="square" lIns="0" tIns="0" rIns="0" bIns="0" rtlCol="0" anchor="ctr"/>
          <a:lstStyle/>
          <a:p>
            <a:pPr algn="ctr" indent="0" marL="0">
              <a:buNone/>
            </a:pPr>
            <a:r>
              <a:rPr lang="en-US" sz="900" dirty="0">
                <a:solidFill>
                  <a:srgbClr val="8C8C8C"/>
                </a:solidFill>
                <a:latin typeface="Arial" pitchFamily="34" charset="0"/>
                <a:ea typeface="Arial" pitchFamily="34" charset="-122"/>
                <a:cs typeface="Arial" pitchFamily="34" charset="-120"/>
              </a:rPr>
              <a:t>Q1 27</a:t>
            </a:r>
            <a:endParaRPr lang="en-US" sz="900" dirty="0"/>
          </a:p>
        </p:txBody>
      </p:sp>
      <p:sp>
        <p:nvSpPr>
          <p:cNvPr id="7" name="Text 5"/>
          <p:cNvSpPr/>
          <p:nvPr/>
        </p:nvSpPr>
        <p:spPr>
          <a:xfrm>
            <a:off x="4217670" y="2286000"/>
            <a:ext cx="1062990" cy="237744"/>
          </a:xfrm>
          <a:prstGeom prst="rect">
            <a:avLst/>
          </a:prstGeom>
          <a:noFill/>
          <a:ln/>
        </p:spPr>
        <p:txBody>
          <a:bodyPr wrap="square" lIns="0" tIns="0" rIns="0" bIns="0" rtlCol="0" anchor="ctr"/>
          <a:lstStyle/>
          <a:p>
            <a:pPr algn="ctr" indent="0" marL="0">
              <a:buNone/>
            </a:pPr>
            <a:r>
              <a:rPr lang="en-US" sz="900" dirty="0">
                <a:solidFill>
                  <a:srgbClr val="8C8C8C"/>
                </a:solidFill>
                <a:latin typeface="Arial" pitchFamily="34" charset="0"/>
                <a:ea typeface="Arial" pitchFamily="34" charset="-122"/>
                <a:cs typeface="Arial" pitchFamily="34" charset="-120"/>
              </a:rPr>
              <a:t>Q2 27</a:t>
            </a:r>
            <a:endParaRPr lang="en-US" sz="900" dirty="0"/>
          </a:p>
        </p:txBody>
      </p:sp>
      <p:sp>
        <p:nvSpPr>
          <p:cNvPr id="8" name="Text 6"/>
          <p:cNvSpPr/>
          <p:nvPr/>
        </p:nvSpPr>
        <p:spPr>
          <a:xfrm>
            <a:off x="5280660" y="2286000"/>
            <a:ext cx="1062990" cy="237744"/>
          </a:xfrm>
          <a:prstGeom prst="rect">
            <a:avLst/>
          </a:prstGeom>
          <a:noFill/>
          <a:ln/>
        </p:spPr>
        <p:txBody>
          <a:bodyPr wrap="square" lIns="0" tIns="0" rIns="0" bIns="0" rtlCol="0" anchor="ctr"/>
          <a:lstStyle/>
          <a:p>
            <a:pPr algn="ctr" indent="0" marL="0">
              <a:buNone/>
            </a:pPr>
            <a:r>
              <a:rPr lang="en-US" sz="900" dirty="0">
                <a:solidFill>
                  <a:srgbClr val="8C8C8C"/>
                </a:solidFill>
                <a:latin typeface="Arial" pitchFamily="34" charset="0"/>
                <a:ea typeface="Arial" pitchFamily="34" charset="-122"/>
                <a:cs typeface="Arial" pitchFamily="34" charset="-120"/>
              </a:rPr>
              <a:t>Q3 27</a:t>
            </a:r>
            <a:endParaRPr lang="en-US" sz="900" dirty="0"/>
          </a:p>
        </p:txBody>
      </p:sp>
      <p:sp>
        <p:nvSpPr>
          <p:cNvPr id="9" name="Text 7"/>
          <p:cNvSpPr/>
          <p:nvPr/>
        </p:nvSpPr>
        <p:spPr>
          <a:xfrm>
            <a:off x="6343650" y="2286000"/>
            <a:ext cx="1062990" cy="237744"/>
          </a:xfrm>
          <a:prstGeom prst="rect">
            <a:avLst/>
          </a:prstGeom>
          <a:noFill/>
          <a:ln/>
        </p:spPr>
        <p:txBody>
          <a:bodyPr wrap="square" lIns="0" tIns="0" rIns="0" bIns="0" rtlCol="0" anchor="ctr"/>
          <a:lstStyle/>
          <a:p>
            <a:pPr algn="ctr" indent="0" marL="0">
              <a:buNone/>
            </a:pPr>
            <a:r>
              <a:rPr lang="en-US" sz="900" dirty="0">
                <a:solidFill>
                  <a:srgbClr val="8C8C8C"/>
                </a:solidFill>
                <a:latin typeface="Arial" pitchFamily="34" charset="0"/>
                <a:ea typeface="Arial" pitchFamily="34" charset="-122"/>
                <a:cs typeface="Arial" pitchFamily="34" charset="-120"/>
              </a:rPr>
              <a:t>Q4 27</a:t>
            </a:r>
            <a:endParaRPr lang="en-US" sz="900" dirty="0"/>
          </a:p>
        </p:txBody>
      </p:sp>
      <p:sp>
        <p:nvSpPr>
          <p:cNvPr id="10" name="Text 8"/>
          <p:cNvSpPr/>
          <p:nvPr/>
        </p:nvSpPr>
        <p:spPr>
          <a:xfrm>
            <a:off x="7406640" y="2286000"/>
            <a:ext cx="1062990" cy="237744"/>
          </a:xfrm>
          <a:prstGeom prst="rect">
            <a:avLst/>
          </a:prstGeom>
          <a:noFill/>
          <a:ln/>
        </p:spPr>
        <p:txBody>
          <a:bodyPr wrap="square" lIns="0" tIns="0" rIns="0" bIns="0" rtlCol="0" anchor="ctr"/>
          <a:lstStyle/>
          <a:p>
            <a:pPr algn="ctr" indent="0" marL="0">
              <a:buNone/>
            </a:pPr>
            <a:r>
              <a:rPr lang="en-US" sz="900" dirty="0">
                <a:solidFill>
                  <a:srgbClr val="8C8C8C"/>
                </a:solidFill>
                <a:latin typeface="Arial" pitchFamily="34" charset="0"/>
                <a:ea typeface="Arial" pitchFamily="34" charset="-122"/>
                <a:cs typeface="Arial" pitchFamily="34" charset="-120"/>
              </a:rPr>
              <a:t>Q1 28</a:t>
            </a:r>
            <a:endParaRPr lang="en-US" sz="900" dirty="0"/>
          </a:p>
        </p:txBody>
      </p:sp>
      <p:sp>
        <p:nvSpPr>
          <p:cNvPr id="11" name="Text 9"/>
          <p:cNvSpPr/>
          <p:nvPr/>
        </p:nvSpPr>
        <p:spPr>
          <a:xfrm>
            <a:off x="8469630" y="2286000"/>
            <a:ext cx="1062990" cy="237744"/>
          </a:xfrm>
          <a:prstGeom prst="rect">
            <a:avLst/>
          </a:prstGeom>
          <a:noFill/>
          <a:ln/>
        </p:spPr>
        <p:txBody>
          <a:bodyPr wrap="square" lIns="0" tIns="0" rIns="0" bIns="0" rtlCol="0" anchor="ctr"/>
          <a:lstStyle/>
          <a:p>
            <a:pPr algn="ctr" indent="0" marL="0">
              <a:buNone/>
            </a:pPr>
            <a:r>
              <a:rPr lang="en-US" sz="900" dirty="0">
                <a:solidFill>
                  <a:srgbClr val="8C8C8C"/>
                </a:solidFill>
                <a:latin typeface="Arial" pitchFamily="34" charset="0"/>
                <a:ea typeface="Arial" pitchFamily="34" charset="-122"/>
                <a:cs typeface="Arial" pitchFamily="34" charset="-120"/>
              </a:rPr>
              <a:t>Q2 28</a:t>
            </a:r>
            <a:endParaRPr lang="en-US" sz="900" dirty="0"/>
          </a:p>
        </p:txBody>
      </p:sp>
      <p:sp>
        <p:nvSpPr>
          <p:cNvPr id="12" name="Text 10"/>
          <p:cNvSpPr/>
          <p:nvPr/>
        </p:nvSpPr>
        <p:spPr>
          <a:xfrm>
            <a:off x="9532620" y="2286000"/>
            <a:ext cx="1062990" cy="237744"/>
          </a:xfrm>
          <a:prstGeom prst="rect">
            <a:avLst/>
          </a:prstGeom>
          <a:noFill/>
          <a:ln/>
        </p:spPr>
        <p:txBody>
          <a:bodyPr wrap="square" lIns="0" tIns="0" rIns="0" bIns="0" rtlCol="0" anchor="ctr"/>
          <a:lstStyle/>
          <a:p>
            <a:pPr algn="ctr" indent="0" marL="0">
              <a:buNone/>
            </a:pPr>
            <a:r>
              <a:rPr lang="en-US" sz="900" dirty="0">
                <a:solidFill>
                  <a:srgbClr val="8C8C8C"/>
                </a:solidFill>
                <a:latin typeface="Arial" pitchFamily="34" charset="0"/>
                <a:ea typeface="Arial" pitchFamily="34" charset="-122"/>
                <a:cs typeface="Arial" pitchFamily="34" charset="-120"/>
              </a:rPr>
              <a:t>Q3 28</a:t>
            </a:r>
            <a:endParaRPr lang="en-US" sz="900" dirty="0"/>
          </a:p>
        </p:txBody>
      </p:sp>
      <p:sp>
        <p:nvSpPr>
          <p:cNvPr id="13" name="Text 11"/>
          <p:cNvSpPr/>
          <p:nvPr/>
        </p:nvSpPr>
        <p:spPr>
          <a:xfrm>
            <a:off x="10595610" y="2286000"/>
            <a:ext cx="1062990" cy="237744"/>
          </a:xfrm>
          <a:prstGeom prst="rect">
            <a:avLst/>
          </a:prstGeom>
          <a:noFill/>
          <a:ln/>
        </p:spPr>
        <p:txBody>
          <a:bodyPr wrap="square" lIns="0" tIns="0" rIns="0" bIns="0" rtlCol="0" anchor="ctr"/>
          <a:lstStyle/>
          <a:p>
            <a:pPr algn="ctr" indent="0" marL="0">
              <a:buNone/>
            </a:pPr>
            <a:r>
              <a:rPr lang="en-US" sz="900" dirty="0">
                <a:solidFill>
                  <a:srgbClr val="8C8C8C"/>
                </a:solidFill>
                <a:latin typeface="Arial" pitchFamily="34" charset="0"/>
                <a:ea typeface="Arial" pitchFamily="34" charset="-122"/>
                <a:cs typeface="Arial" pitchFamily="34" charset="-120"/>
              </a:rPr>
              <a:t>Q4 28</a:t>
            </a:r>
            <a:endParaRPr lang="en-US" sz="900" dirty="0"/>
          </a:p>
        </p:txBody>
      </p:sp>
      <p:sp>
        <p:nvSpPr>
          <p:cNvPr id="14" name="Text 12"/>
          <p:cNvSpPr/>
          <p:nvPr/>
        </p:nvSpPr>
        <p:spPr>
          <a:xfrm>
            <a:off x="502920" y="2560320"/>
            <a:ext cx="2560320" cy="282321"/>
          </a:xfrm>
          <a:prstGeom prst="rect">
            <a:avLst/>
          </a:prstGeom>
          <a:noFill/>
          <a:ln/>
        </p:spPr>
        <p:txBody>
          <a:bodyPr wrap="square" lIns="0" tIns="0" rIns="0" bIns="0" rtlCol="0" anchor="ctr"/>
          <a:lstStyle/>
          <a:p>
            <a:pPr indent="0" marL="0">
              <a:buNone/>
            </a:pPr>
            <a:r>
              <a:rPr lang="en-US" sz="1000" dirty="0">
                <a:solidFill>
                  <a:srgbClr val="1A1A1A"/>
                </a:solidFill>
                <a:latin typeface="Arial" pitchFamily="34" charset="0"/>
                <a:ea typeface="Arial" pitchFamily="34" charset="-122"/>
                <a:cs typeface="Arial" pitchFamily="34" charset="-120"/>
              </a:rPr>
              <a:t>M&amp;A &amp; Novaserv integration</a:t>
            </a:r>
            <a:endParaRPr lang="en-US" sz="1000" dirty="0"/>
          </a:p>
        </p:txBody>
      </p:sp>
      <p:sp>
        <p:nvSpPr>
          <p:cNvPr id="15" name="Shape 13"/>
          <p:cNvSpPr/>
          <p:nvPr/>
        </p:nvSpPr>
        <p:spPr>
          <a:xfrm>
            <a:off x="3154680" y="2842641"/>
            <a:ext cx="8503920" cy="0"/>
          </a:xfrm>
          <a:prstGeom prst="line">
            <a:avLst/>
          </a:prstGeom>
          <a:noFill/>
          <a:ln w="6350">
            <a:solidFill>
              <a:srgbClr val="EEEEEE"/>
            </a:solidFill>
            <a:prstDash val="solid"/>
          </a:ln>
        </p:spPr>
      </p:sp>
      <p:sp>
        <p:nvSpPr>
          <p:cNvPr id="16" name="Shape 14"/>
          <p:cNvSpPr/>
          <p:nvPr/>
        </p:nvSpPr>
        <p:spPr>
          <a:xfrm>
            <a:off x="3191256" y="2628077"/>
            <a:ext cx="3115818" cy="146807"/>
          </a:xfrm>
          <a:prstGeom prst="roundRect">
            <a:avLst>
              <a:gd name="adj" fmla="val 24914"/>
            </a:avLst>
          </a:prstGeom>
          <a:solidFill>
            <a:srgbClr val="2E7CF6"/>
          </a:solidFill>
          <a:ln/>
        </p:spPr>
      </p:sp>
      <p:sp>
        <p:nvSpPr>
          <p:cNvPr id="17" name="Text 15"/>
          <p:cNvSpPr/>
          <p:nvPr/>
        </p:nvSpPr>
        <p:spPr>
          <a:xfrm>
            <a:off x="502920" y="2842641"/>
            <a:ext cx="2560320" cy="282321"/>
          </a:xfrm>
          <a:prstGeom prst="rect">
            <a:avLst/>
          </a:prstGeom>
          <a:noFill/>
          <a:ln/>
        </p:spPr>
        <p:txBody>
          <a:bodyPr wrap="square" lIns="0" tIns="0" rIns="0" bIns="0" rtlCol="0" anchor="ctr"/>
          <a:lstStyle/>
          <a:p>
            <a:pPr indent="0" marL="0">
              <a:buNone/>
            </a:pPr>
            <a:r>
              <a:rPr lang="en-US" sz="1000" dirty="0">
                <a:solidFill>
                  <a:srgbClr val="1A1A1A"/>
                </a:solidFill>
                <a:latin typeface="Arial" pitchFamily="34" charset="0"/>
                <a:ea typeface="Arial" pitchFamily="34" charset="-122"/>
                <a:cs typeface="Arial" pitchFamily="34" charset="-120"/>
              </a:rPr>
              <a:t>North pilot (400 sites)</a:t>
            </a:r>
            <a:endParaRPr lang="en-US" sz="1000" dirty="0"/>
          </a:p>
        </p:txBody>
      </p:sp>
      <p:sp>
        <p:nvSpPr>
          <p:cNvPr id="18" name="Shape 16"/>
          <p:cNvSpPr/>
          <p:nvPr/>
        </p:nvSpPr>
        <p:spPr>
          <a:xfrm>
            <a:off x="3154680" y="3124962"/>
            <a:ext cx="8503920" cy="0"/>
          </a:xfrm>
          <a:prstGeom prst="line">
            <a:avLst/>
          </a:prstGeom>
          <a:noFill/>
          <a:ln w="6350">
            <a:solidFill>
              <a:srgbClr val="EEEEEE"/>
            </a:solidFill>
            <a:prstDash val="solid"/>
          </a:ln>
        </p:spPr>
      </p:sp>
      <p:sp>
        <p:nvSpPr>
          <p:cNvPr id="19" name="Shape 17"/>
          <p:cNvSpPr/>
          <p:nvPr/>
        </p:nvSpPr>
        <p:spPr>
          <a:xfrm>
            <a:off x="4254246" y="2910398"/>
            <a:ext cx="2052828" cy="146807"/>
          </a:xfrm>
          <a:prstGeom prst="roundRect">
            <a:avLst>
              <a:gd name="adj" fmla="val 24914"/>
            </a:avLst>
          </a:prstGeom>
          <a:solidFill>
            <a:srgbClr val="2E7CF6"/>
          </a:solidFill>
          <a:ln/>
        </p:spPr>
      </p:sp>
      <p:sp>
        <p:nvSpPr>
          <p:cNvPr id="20" name="Text 18"/>
          <p:cNvSpPr/>
          <p:nvPr/>
        </p:nvSpPr>
        <p:spPr>
          <a:xfrm>
            <a:off x="502920" y="3124962"/>
            <a:ext cx="2560320" cy="282321"/>
          </a:xfrm>
          <a:prstGeom prst="rect">
            <a:avLst/>
          </a:prstGeom>
          <a:noFill/>
          <a:ln/>
        </p:spPr>
        <p:txBody>
          <a:bodyPr wrap="square" lIns="0" tIns="0" rIns="0" bIns="0" rtlCol="0" anchor="ctr"/>
          <a:lstStyle/>
          <a:p>
            <a:pPr indent="0" marL="0">
              <a:buNone/>
            </a:pPr>
            <a:r>
              <a:rPr lang="en-US" sz="1000" dirty="0">
                <a:solidFill>
                  <a:srgbClr val="1A1A1A"/>
                </a:solidFill>
                <a:latin typeface="Arial" pitchFamily="34" charset="0"/>
                <a:ea typeface="Arial" pitchFamily="34" charset="-122"/>
                <a:cs typeface="Arial" pitchFamily="34" charset="-120"/>
              </a:rPr>
              <a:t>Premium offer &amp; pricing</a:t>
            </a:r>
            <a:endParaRPr lang="en-US" sz="1000" dirty="0"/>
          </a:p>
        </p:txBody>
      </p:sp>
      <p:sp>
        <p:nvSpPr>
          <p:cNvPr id="21" name="Shape 19"/>
          <p:cNvSpPr/>
          <p:nvPr/>
        </p:nvSpPr>
        <p:spPr>
          <a:xfrm>
            <a:off x="3154680" y="3407283"/>
            <a:ext cx="8503920" cy="0"/>
          </a:xfrm>
          <a:prstGeom prst="line">
            <a:avLst/>
          </a:prstGeom>
          <a:noFill/>
          <a:ln w="6350">
            <a:solidFill>
              <a:srgbClr val="EEEEEE"/>
            </a:solidFill>
            <a:prstDash val="solid"/>
          </a:ln>
        </p:spPr>
      </p:sp>
      <p:sp>
        <p:nvSpPr>
          <p:cNvPr id="22" name="Shape 20"/>
          <p:cNvSpPr/>
          <p:nvPr/>
        </p:nvSpPr>
        <p:spPr>
          <a:xfrm>
            <a:off x="3722751" y="3192719"/>
            <a:ext cx="2052828" cy="146807"/>
          </a:xfrm>
          <a:prstGeom prst="roundRect">
            <a:avLst>
              <a:gd name="adj" fmla="val 24914"/>
            </a:avLst>
          </a:prstGeom>
          <a:solidFill>
            <a:srgbClr val="ABAFB3"/>
          </a:solidFill>
          <a:ln/>
        </p:spPr>
      </p:sp>
      <p:sp>
        <p:nvSpPr>
          <p:cNvPr id="23" name="Text 21"/>
          <p:cNvSpPr/>
          <p:nvPr/>
        </p:nvSpPr>
        <p:spPr>
          <a:xfrm>
            <a:off x="502920" y="3407283"/>
            <a:ext cx="2560320" cy="282321"/>
          </a:xfrm>
          <a:prstGeom prst="rect">
            <a:avLst/>
          </a:prstGeom>
          <a:noFill/>
          <a:ln/>
        </p:spPr>
        <p:txBody>
          <a:bodyPr wrap="square" lIns="0" tIns="0" rIns="0" bIns="0" rtlCol="0" anchor="ctr"/>
          <a:lstStyle/>
          <a:p>
            <a:pPr indent="0" marL="0">
              <a:buNone/>
            </a:pPr>
            <a:r>
              <a:rPr lang="en-US" sz="1000" dirty="0">
                <a:solidFill>
                  <a:srgbClr val="1A1A1A"/>
                </a:solidFill>
                <a:latin typeface="Arial" pitchFamily="34" charset="0"/>
                <a:ea typeface="Arial" pitchFamily="34" charset="-122"/>
                <a:cs typeface="Arial" pitchFamily="34" charset="-120"/>
              </a:rPr>
              <a:t>Platform migration</a:t>
            </a:r>
            <a:endParaRPr lang="en-US" sz="1000" dirty="0"/>
          </a:p>
        </p:txBody>
      </p:sp>
      <p:sp>
        <p:nvSpPr>
          <p:cNvPr id="24" name="Shape 22"/>
          <p:cNvSpPr/>
          <p:nvPr/>
        </p:nvSpPr>
        <p:spPr>
          <a:xfrm>
            <a:off x="3154680" y="3689604"/>
            <a:ext cx="8503920" cy="0"/>
          </a:xfrm>
          <a:prstGeom prst="line">
            <a:avLst/>
          </a:prstGeom>
          <a:noFill/>
          <a:ln w="6350">
            <a:solidFill>
              <a:srgbClr val="EEEEEE"/>
            </a:solidFill>
            <a:prstDash val="solid"/>
          </a:ln>
        </p:spPr>
      </p:sp>
      <p:sp>
        <p:nvSpPr>
          <p:cNvPr id="25" name="Shape 23"/>
          <p:cNvSpPr/>
          <p:nvPr/>
        </p:nvSpPr>
        <p:spPr>
          <a:xfrm>
            <a:off x="5317236" y="3475040"/>
            <a:ext cx="4178808" cy="146807"/>
          </a:xfrm>
          <a:prstGeom prst="roundRect">
            <a:avLst>
              <a:gd name="adj" fmla="val 24914"/>
            </a:avLst>
          </a:prstGeom>
          <a:solidFill>
            <a:srgbClr val="2E7CF6"/>
          </a:solidFill>
          <a:ln/>
        </p:spPr>
      </p:sp>
      <p:sp>
        <p:nvSpPr>
          <p:cNvPr id="26" name="Text 24"/>
          <p:cNvSpPr/>
          <p:nvPr/>
        </p:nvSpPr>
        <p:spPr>
          <a:xfrm>
            <a:off x="502920" y="3689604"/>
            <a:ext cx="2560320" cy="282321"/>
          </a:xfrm>
          <a:prstGeom prst="rect">
            <a:avLst/>
          </a:prstGeom>
          <a:noFill/>
          <a:ln/>
        </p:spPr>
        <p:txBody>
          <a:bodyPr wrap="square" lIns="0" tIns="0" rIns="0" bIns="0" rtlCol="0" anchor="ctr"/>
          <a:lstStyle/>
          <a:p>
            <a:pPr indent="0" marL="0">
              <a:buNone/>
            </a:pPr>
            <a:r>
              <a:rPr lang="en-US" sz="1000" dirty="0">
                <a:solidFill>
                  <a:srgbClr val="1A1A1A"/>
                </a:solidFill>
                <a:latin typeface="Arial" pitchFamily="34" charset="0"/>
                <a:ea typeface="Arial" pitchFamily="34" charset="-122"/>
                <a:cs typeface="Arial" pitchFamily="34" charset="-120"/>
              </a:rPr>
              <a:t>Training waves (300 techs)</a:t>
            </a:r>
            <a:endParaRPr lang="en-US" sz="1000" dirty="0"/>
          </a:p>
        </p:txBody>
      </p:sp>
      <p:sp>
        <p:nvSpPr>
          <p:cNvPr id="27" name="Shape 25"/>
          <p:cNvSpPr/>
          <p:nvPr/>
        </p:nvSpPr>
        <p:spPr>
          <a:xfrm>
            <a:off x="3154680" y="3971925"/>
            <a:ext cx="8503920" cy="0"/>
          </a:xfrm>
          <a:prstGeom prst="line">
            <a:avLst/>
          </a:prstGeom>
          <a:noFill/>
          <a:ln w="6350">
            <a:solidFill>
              <a:srgbClr val="EEEEEE"/>
            </a:solidFill>
            <a:prstDash val="solid"/>
          </a:ln>
        </p:spPr>
      </p:sp>
      <p:sp>
        <p:nvSpPr>
          <p:cNvPr id="28" name="Shape 26"/>
          <p:cNvSpPr/>
          <p:nvPr/>
        </p:nvSpPr>
        <p:spPr>
          <a:xfrm>
            <a:off x="5848731" y="3757361"/>
            <a:ext cx="4710303" cy="146807"/>
          </a:xfrm>
          <a:prstGeom prst="roundRect">
            <a:avLst>
              <a:gd name="adj" fmla="val 24914"/>
            </a:avLst>
          </a:prstGeom>
          <a:solidFill>
            <a:srgbClr val="2E7CF6"/>
          </a:solidFill>
          <a:ln/>
        </p:spPr>
      </p:sp>
      <p:sp>
        <p:nvSpPr>
          <p:cNvPr id="29" name="Text 27"/>
          <p:cNvSpPr/>
          <p:nvPr/>
        </p:nvSpPr>
        <p:spPr>
          <a:xfrm>
            <a:off x="502920" y="3971925"/>
            <a:ext cx="2560320" cy="282321"/>
          </a:xfrm>
          <a:prstGeom prst="rect">
            <a:avLst/>
          </a:prstGeom>
          <a:noFill/>
          <a:ln/>
        </p:spPr>
        <p:txBody>
          <a:bodyPr wrap="square" lIns="0" tIns="0" rIns="0" bIns="0" rtlCol="0" anchor="ctr"/>
          <a:lstStyle/>
          <a:p>
            <a:pPr indent="0" marL="0">
              <a:buNone/>
            </a:pPr>
            <a:r>
              <a:rPr lang="en-US" sz="1000" dirty="0">
                <a:solidFill>
                  <a:srgbClr val="1A1A1A"/>
                </a:solidFill>
                <a:latin typeface="Arial" pitchFamily="34" charset="0"/>
                <a:ea typeface="Arial" pitchFamily="34" charset="-122"/>
                <a:cs typeface="Arial" pitchFamily="34" charset="-120"/>
              </a:rPr>
              <a:t>Regional roll-out (5 waves)</a:t>
            </a:r>
            <a:endParaRPr lang="en-US" sz="1000" dirty="0"/>
          </a:p>
        </p:txBody>
      </p:sp>
      <p:sp>
        <p:nvSpPr>
          <p:cNvPr id="30" name="Shape 28"/>
          <p:cNvSpPr/>
          <p:nvPr/>
        </p:nvSpPr>
        <p:spPr>
          <a:xfrm>
            <a:off x="3154680" y="4254246"/>
            <a:ext cx="8503920" cy="0"/>
          </a:xfrm>
          <a:prstGeom prst="line">
            <a:avLst/>
          </a:prstGeom>
          <a:noFill/>
          <a:ln w="6350">
            <a:solidFill>
              <a:srgbClr val="EEEEEE"/>
            </a:solidFill>
            <a:prstDash val="solid"/>
          </a:ln>
        </p:spPr>
      </p:sp>
      <p:sp>
        <p:nvSpPr>
          <p:cNvPr id="31" name="Shape 29"/>
          <p:cNvSpPr/>
          <p:nvPr/>
        </p:nvSpPr>
        <p:spPr>
          <a:xfrm>
            <a:off x="7443216" y="4039682"/>
            <a:ext cx="4178808" cy="146807"/>
          </a:xfrm>
          <a:prstGeom prst="roundRect">
            <a:avLst>
              <a:gd name="adj" fmla="val 24914"/>
            </a:avLst>
          </a:prstGeom>
          <a:solidFill>
            <a:srgbClr val="2E7CF6"/>
          </a:solidFill>
          <a:ln/>
        </p:spPr>
      </p:sp>
      <p:sp>
        <p:nvSpPr>
          <p:cNvPr id="32" name="Text 30"/>
          <p:cNvSpPr/>
          <p:nvPr/>
        </p:nvSpPr>
        <p:spPr>
          <a:xfrm>
            <a:off x="502920" y="4254246"/>
            <a:ext cx="2560320" cy="282321"/>
          </a:xfrm>
          <a:prstGeom prst="rect">
            <a:avLst/>
          </a:prstGeom>
          <a:noFill/>
          <a:ln/>
        </p:spPr>
        <p:txBody>
          <a:bodyPr wrap="square" lIns="0" tIns="0" rIns="0" bIns="0" rtlCol="0" anchor="ctr"/>
          <a:lstStyle/>
          <a:p>
            <a:pPr indent="0" marL="0">
              <a:buNone/>
            </a:pPr>
            <a:r>
              <a:rPr lang="en-US" sz="1000" dirty="0">
                <a:solidFill>
                  <a:srgbClr val="1A1A1A"/>
                </a:solidFill>
                <a:latin typeface="Arial" pitchFamily="34" charset="0"/>
                <a:ea typeface="Arial" pitchFamily="34" charset="-122"/>
                <a:cs typeface="Arial" pitchFamily="34" charset="-120"/>
              </a:rPr>
              <a:t>Parts hubs build-out</a:t>
            </a:r>
            <a:endParaRPr lang="en-US" sz="1000" dirty="0"/>
          </a:p>
        </p:txBody>
      </p:sp>
      <p:sp>
        <p:nvSpPr>
          <p:cNvPr id="33" name="Shape 31"/>
          <p:cNvSpPr/>
          <p:nvPr/>
        </p:nvSpPr>
        <p:spPr>
          <a:xfrm>
            <a:off x="3154680" y="4536567"/>
            <a:ext cx="8503920" cy="0"/>
          </a:xfrm>
          <a:prstGeom prst="line">
            <a:avLst/>
          </a:prstGeom>
          <a:noFill/>
          <a:ln w="6350">
            <a:solidFill>
              <a:srgbClr val="EEEEEE"/>
            </a:solidFill>
            <a:prstDash val="solid"/>
          </a:ln>
        </p:spPr>
      </p:sp>
      <p:sp>
        <p:nvSpPr>
          <p:cNvPr id="34" name="Shape 32"/>
          <p:cNvSpPr/>
          <p:nvPr/>
        </p:nvSpPr>
        <p:spPr>
          <a:xfrm>
            <a:off x="6380226" y="4322003"/>
            <a:ext cx="3115818" cy="146807"/>
          </a:xfrm>
          <a:prstGeom prst="roundRect">
            <a:avLst>
              <a:gd name="adj" fmla="val 24914"/>
            </a:avLst>
          </a:prstGeom>
          <a:solidFill>
            <a:srgbClr val="ABAFB3"/>
          </a:solidFill>
          <a:ln/>
        </p:spPr>
      </p:sp>
      <p:sp>
        <p:nvSpPr>
          <p:cNvPr id="35" name="Text 33"/>
          <p:cNvSpPr/>
          <p:nvPr/>
        </p:nvSpPr>
        <p:spPr>
          <a:xfrm>
            <a:off x="502920" y="4536567"/>
            <a:ext cx="2560320" cy="282321"/>
          </a:xfrm>
          <a:prstGeom prst="rect">
            <a:avLst/>
          </a:prstGeom>
          <a:noFill/>
          <a:ln/>
        </p:spPr>
        <p:txBody>
          <a:bodyPr wrap="square" lIns="0" tIns="0" rIns="0" bIns="0" rtlCol="0" anchor="ctr"/>
          <a:lstStyle/>
          <a:p>
            <a:pPr indent="0" marL="0">
              <a:buNone/>
            </a:pPr>
            <a:r>
              <a:rPr lang="en-US" sz="1000" dirty="0">
                <a:solidFill>
                  <a:srgbClr val="1A1A1A"/>
                </a:solidFill>
                <a:latin typeface="Arial" pitchFamily="34" charset="0"/>
                <a:ea typeface="Arial" pitchFamily="34" charset="-122"/>
                <a:cs typeface="Arial" pitchFamily="34" charset="-120"/>
              </a:rPr>
              <a:t>Benelux feasibility</a:t>
            </a:r>
            <a:endParaRPr lang="en-US" sz="1000" dirty="0"/>
          </a:p>
        </p:txBody>
      </p:sp>
      <p:sp>
        <p:nvSpPr>
          <p:cNvPr id="36" name="Shape 34"/>
          <p:cNvSpPr/>
          <p:nvPr/>
        </p:nvSpPr>
        <p:spPr>
          <a:xfrm>
            <a:off x="3154680" y="4818888"/>
            <a:ext cx="8503920" cy="0"/>
          </a:xfrm>
          <a:prstGeom prst="line">
            <a:avLst/>
          </a:prstGeom>
          <a:noFill/>
          <a:ln w="6350">
            <a:solidFill>
              <a:srgbClr val="EEEEEE"/>
            </a:solidFill>
            <a:prstDash val="solid"/>
          </a:ln>
        </p:spPr>
      </p:sp>
      <p:sp>
        <p:nvSpPr>
          <p:cNvPr id="37" name="Shape 35"/>
          <p:cNvSpPr/>
          <p:nvPr/>
        </p:nvSpPr>
        <p:spPr>
          <a:xfrm>
            <a:off x="9569196" y="4604324"/>
            <a:ext cx="2052828" cy="146807"/>
          </a:xfrm>
          <a:prstGeom prst="roundRect">
            <a:avLst>
              <a:gd name="adj" fmla="val 24914"/>
            </a:avLst>
          </a:prstGeom>
          <a:solidFill>
            <a:srgbClr val="ABAFB3"/>
          </a:solidFill>
          <a:ln/>
        </p:spPr>
      </p:sp>
      <p:sp>
        <p:nvSpPr>
          <p:cNvPr id="38" name="Shape 36"/>
          <p:cNvSpPr/>
          <p:nvPr/>
        </p:nvSpPr>
        <p:spPr>
          <a:xfrm>
            <a:off x="6270498" y="4873752"/>
            <a:ext cx="146304" cy="146304"/>
          </a:xfrm>
          <a:prstGeom prst="diamond">
            <a:avLst/>
          </a:prstGeom>
          <a:solidFill>
            <a:srgbClr val="1D5FCC"/>
          </a:solidFill>
          <a:ln/>
        </p:spPr>
      </p:sp>
      <p:sp>
        <p:nvSpPr>
          <p:cNvPr id="39" name="Text 37"/>
          <p:cNvSpPr/>
          <p:nvPr/>
        </p:nvSpPr>
        <p:spPr>
          <a:xfrm>
            <a:off x="5795010" y="5038344"/>
            <a:ext cx="1097280" cy="274320"/>
          </a:xfrm>
          <a:prstGeom prst="rect">
            <a:avLst/>
          </a:prstGeom>
          <a:noFill/>
          <a:ln/>
        </p:spPr>
        <p:txBody>
          <a:bodyPr wrap="square" lIns="0" tIns="0" rIns="0" bIns="0" rtlCol="0" anchor="ctr"/>
          <a:lstStyle/>
          <a:p>
            <a:pPr algn="ctr" indent="0" marL="0">
              <a:buNone/>
            </a:pPr>
            <a:r>
              <a:rPr lang="en-US" sz="800" dirty="0">
                <a:solidFill>
                  <a:srgbClr val="595959"/>
                </a:solidFill>
                <a:latin typeface="Arial" pitchFamily="34" charset="0"/>
                <a:ea typeface="Arial" pitchFamily="34" charset="-122"/>
                <a:cs typeface="Arial" pitchFamily="34" charset="-120"/>
              </a:rPr>
              <a:t>Go/no-go</a:t>
            </a:r>
            <a:endParaRPr lang="en-US" sz="800" dirty="0"/>
          </a:p>
        </p:txBody>
      </p:sp>
      <p:sp>
        <p:nvSpPr>
          <p:cNvPr id="40" name="Shape 38"/>
          <p:cNvSpPr/>
          <p:nvPr/>
        </p:nvSpPr>
        <p:spPr>
          <a:xfrm>
            <a:off x="8396478" y="4873752"/>
            <a:ext cx="146304" cy="146304"/>
          </a:xfrm>
          <a:prstGeom prst="diamond">
            <a:avLst/>
          </a:prstGeom>
          <a:solidFill>
            <a:srgbClr val="1D5FCC"/>
          </a:solidFill>
          <a:ln/>
        </p:spPr>
      </p:sp>
      <p:sp>
        <p:nvSpPr>
          <p:cNvPr id="41" name="Text 39"/>
          <p:cNvSpPr/>
          <p:nvPr/>
        </p:nvSpPr>
        <p:spPr>
          <a:xfrm>
            <a:off x="7920990" y="5038344"/>
            <a:ext cx="1097280" cy="274320"/>
          </a:xfrm>
          <a:prstGeom prst="rect">
            <a:avLst/>
          </a:prstGeom>
          <a:noFill/>
          <a:ln/>
        </p:spPr>
        <p:txBody>
          <a:bodyPr wrap="square" lIns="0" tIns="0" rIns="0" bIns="0" rtlCol="0" anchor="ctr"/>
          <a:lstStyle/>
          <a:p>
            <a:pPr algn="ctr" indent="0" marL="0">
              <a:buNone/>
            </a:pPr>
            <a:r>
              <a:rPr lang="en-US" sz="800" dirty="0">
                <a:solidFill>
                  <a:srgbClr val="595959"/>
                </a:solidFill>
                <a:latin typeface="Arial" pitchFamily="34" charset="0"/>
                <a:ea typeface="Arial" pitchFamily="34" charset="-122"/>
                <a:cs typeface="Arial" pitchFamily="34" charset="-120"/>
              </a:rPr>
              <a:t>Wave 3</a:t>
            </a:r>
            <a:endParaRPr lang="en-US" sz="800" dirty="0"/>
          </a:p>
        </p:txBody>
      </p:sp>
      <p:sp>
        <p:nvSpPr>
          <p:cNvPr id="42" name="Shape 40"/>
          <p:cNvSpPr/>
          <p:nvPr/>
        </p:nvSpPr>
        <p:spPr>
          <a:xfrm>
            <a:off x="11585448" y="4873752"/>
            <a:ext cx="146304" cy="146304"/>
          </a:xfrm>
          <a:prstGeom prst="diamond">
            <a:avLst/>
          </a:prstGeom>
          <a:solidFill>
            <a:srgbClr val="1D5FCC"/>
          </a:solidFill>
          <a:ln/>
        </p:spPr>
      </p:sp>
      <p:sp>
        <p:nvSpPr>
          <p:cNvPr id="43" name="Text 41"/>
          <p:cNvSpPr/>
          <p:nvPr/>
        </p:nvSpPr>
        <p:spPr>
          <a:xfrm>
            <a:off x="11109960" y="5038344"/>
            <a:ext cx="1097280" cy="274320"/>
          </a:xfrm>
          <a:prstGeom prst="rect">
            <a:avLst/>
          </a:prstGeom>
          <a:noFill/>
          <a:ln/>
        </p:spPr>
        <p:txBody>
          <a:bodyPr wrap="square" lIns="0" tIns="0" rIns="0" bIns="0" rtlCol="0" anchor="ctr"/>
          <a:lstStyle/>
          <a:p>
            <a:pPr algn="ctr" indent="0" marL="0">
              <a:buNone/>
            </a:pPr>
            <a:r>
              <a:rPr lang="en-US" sz="800" dirty="0">
                <a:solidFill>
                  <a:srgbClr val="595959"/>
                </a:solidFill>
                <a:latin typeface="Arial" pitchFamily="34" charset="0"/>
                <a:ea typeface="Arial" pitchFamily="34" charset="-122"/>
                <a:cs typeface="Arial" pitchFamily="34" charset="-120"/>
              </a:rPr>
              <a:t>35% mix</a:t>
            </a:r>
            <a:endParaRPr lang="en-US" sz="800" dirty="0"/>
          </a:p>
        </p:txBody>
      </p:sp>
      <p:sp>
        <p:nvSpPr>
          <p:cNvPr id="44" name="Shape 42"/>
          <p:cNvSpPr/>
          <p:nvPr/>
        </p:nvSpPr>
        <p:spPr>
          <a:xfrm>
            <a:off x="502920" y="5779008"/>
            <a:ext cx="11155680" cy="548640"/>
          </a:xfrm>
          <a:prstGeom prst="rect">
            <a:avLst/>
          </a:prstGeom>
          <a:solidFill>
            <a:srgbClr val="EFF4FE"/>
          </a:solidFill>
          <a:ln w="6350">
            <a:solidFill>
              <a:srgbClr val="CFCFCF"/>
            </a:solidFill>
            <a:prstDash val="solid"/>
          </a:ln>
        </p:spPr>
      </p:sp>
      <p:sp>
        <p:nvSpPr>
          <p:cNvPr id="45" name="Shape 43"/>
          <p:cNvSpPr/>
          <p:nvPr/>
        </p:nvSpPr>
        <p:spPr>
          <a:xfrm>
            <a:off x="502920" y="5779008"/>
            <a:ext cx="73152" cy="548640"/>
          </a:xfrm>
          <a:prstGeom prst="rect">
            <a:avLst/>
          </a:prstGeom>
          <a:solidFill>
            <a:srgbClr val="2E7CF6"/>
          </a:solidFill>
          <a:ln/>
        </p:spPr>
      </p:sp>
      <p:sp>
        <p:nvSpPr>
          <p:cNvPr id="46" name="Text 44"/>
          <p:cNvSpPr/>
          <p:nvPr/>
        </p:nvSpPr>
        <p:spPr>
          <a:xfrm>
            <a:off x="713232" y="5779008"/>
            <a:ext cx="10835640" cy="548640"/>
          </a:xfrm>
          <a:prstGeom prst="rect">
            <a:avLst/>
          </a:prstGeom>
          <a:noFill/>
          <a:ln/>
        </p:spPr>
        <p:txBody>
          <a:bodyPr wrap="square" lIns="0" tIns="0" rIns="0" bIns="0" rtlCol="0" anchor="ctr"/>
          <a:lstStyle/>
          <a:p>
            <a:pPr indent="0" marL="0">
              <a:lnSpc>
                <a:spcPct val="105000"/>
              </a:lnSpc>
              <a:buNone/>
            </a:pPr>
            <a:r>
              <a:rPr lang="en-US" sz="1200" b="1" dirty="0">
                <a:solidFill>
                  <a:srgbClr val="1D5FCC"/>
                </a:solidFill>
                <a:latin typeface="Arial" pitchFamily="34" charset="0"/>
                <a:ea typeface="Arial" pitchFamily="34" charset="-122"/>
                <a:cs typeface="Arial" pitchFamily="34" charset="-120"/>
              </a:rPr>
              <a:t>Critical path: </a:t>
            </a:r>
            <a:pPr indent="0" marL="0">
              <a:lnSpc>
                <a:spcPct val="105000"/>
              </a:lnSpc>
              <a:buNone/>
            </a:pPr>
            <a:r>
              <a:rPr lang="en-US" sz="1200" dirty="0">
                <a:solidFill>
                  <a:srgbClr val="1A1A1A"/>
                </a:solidFill>
                <a:latin typeface="Arial" pitchFamily="34" charset="0"/>
                <a:ea typeface="Arial" pitchFamily="34" charset="-122"/>
                <a:cs typeface="Arial" pitchFamily="34" charset="-120"/>
              </a:rPr>
              <a:t>M&amp;A -&gt; pilot -&gt; platform -&gt; roll-out: a one-quarter slip on any accent bar moves the 35% mix target by a quarter.</a:t>
            </a:r>
            <a:endParaRPr lang="en-US" sz="1200" dirty="0"/>
          </a:p>
        </p:txBody>
      </p:sp>
      <p:sp>
        <p:nvSpPr>
          <p:cNvPr id="47" name="Text 45"/>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integrated program plan v2, July 2026</a:t>
            </a:r>
            <a:endParaRPr lang="en-US" sz="800" dirty="0"/>
          </a:p>
        </p:txBody>
      </p:sp>
      <p:sp>
        <p:nvSpPr>
          <p:cNvPr id="48" name="Text 46"/>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32</a:t>
            </a:r>
            <a:endParaRPr lang="en-US" sz="85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name="Slide 37">
    <p:bg>
      <p:bgPr>
        <a:solidFill>
          <a:srgbClr val="11151A"/>
        </a:solidFill>
      </p:bgPr>
    </p:bg>
    <p:spTree>
      <p:nvGrpSpPr>
        <p:cNvPr id="1" name=""/>
        <p:cNvGrpSpPr/>
        <p:nvPr/>
      </p:nvGrpSpPr>
      <p:grpSpPr>
        <a:xfrm>
          <a:off x="0" y="0"/>
          <a:ext cx="0" cy="0"/>
          <a:chOff x="0" y="0"/>
          <a:chExt cx="0" cy="0"/>
        </a:xfrm>
      </p:grpSpPr>
      <p:sp>
        <p:nvSpPr>
          <p:cNvPr id="2" name="Text 0"/>
          <p:cNvSpPr/>
          <p:nvPr/>
        </p:nvSpPr>
        <p:spPr>
          <a:xfrm>
            <a:off x="777240" y="1143000"/>
            <a:ext cx="10058400" cy="320040"/>
          </a:xfrm>
          <a:prstGeom prst="rect">
            <a:avLst/>
          </a:prstGeom>
          <a:noFill/>
          <a:ln/>
        </p:spPr>
        <p:txBody>
          <a:bodyPr wrap="square" lIns="0" tIns="0" rIns="0" bIns="0" rtlCol="0" anchor="ctr"/>
          <a:lstStyle/>
          <a:p>
            <a:pPr indent="0" marL="0">
              <a:buNone/>
            </a:pPr>
            <a:r>
              <a:rPr lang="en-US" sz="1200" b="1" spc="300" kern="0" dirty="0">
                <a:solidFill>
                  <a:srgbClr val="5B9CFF"/>
                </a:solidFill>
                <a:latin typeface="Arial" pitchFamily="34" charset="0"/>
                <a:ea typeface="Arial" pitchFamily="34" charset="-122"/>
                <a:cs typeface="Arial" pitchFamily="34" charset="-120"/>
              </a:rPr>
              <a:t>NEXT STEPS</a:t>
            </a:r>
            <a:endParaRPr lang="en-US" sz="1200" dirty="0"/>
          </a:p>
        </p:txBody>
      </p:sp>
      <p:sp>
        <p:nvSpPr>
          <p:cNvPr id="3" name="Text 1"/>
          <p:cNvSpPr/>
          <p:nvPr/>
        </p:nvSpPr>
        <p:spPr>
          <a:xfrm>
            <a:off x="749808" y="1554480"/>
            <a:ext cx="10607040" cy="914400"/>
          </a:xfrm>
          <a:prstGeom prst="rect">
            <a:avLst/>
          </a:prstGeom>
          <a:noFill/>
          <a:ln/>
        </p:spPr>
        <p:txBody>
          <a:bodyPr wrap="square" lIns="0" tIns="0" rIns="0" bIns="0" rtlCol="0" anchor="ctr"/>
          <a:lstStyle/>
          <a:p>
            <a:pPr indent="0" marL="0">
              <a:buNone/>
            </a:pPr>
            <a:r>
              <a:rPr lang="en-US" sz="4200" b="1" dirty="0">
                <a:solidFill>
                  <a:srgbClr val="F2F4F2"/>
                </a:solidFill>
                <a:latin typeface="Arial" pitchFamily="34" charset="0"/>
                <a:ea typeface="Arial" pitchFamily="34" charset="-122"/>
                <a:cs typeface="Arial" pitchFamily="34" charset="-120"/>
              </a:rPr>
              <a:t>Decide in September</a:t>
            </a:r>
            <a:endParaRPr lang="en-US" sz="4200" dirty="0"/>
          </a:p>
        </p:txBody>
      </p:sp>
      <p:sp>
        <p:nvSpPr>
          <p:cNvPr id="4" name="Shape 2"/>
          <p:cNvSpPr/>
          <p:nvPr/>
        </p:nvSpPr>
        <p:spPr>
          <a:xfrm>
            <a:off x="777240" y="2606040"/>
            <a:ext cx="1828800" cy="45720"/>
          </a:xfrm>
          <a:prstGeom prst="rect">
            <a:avLst/>
          </a:prstGeom>
          <a:solidFill>
            <a:srgbClr val="5B9CFF"/>
          </a:solidFill>
          <a:ln/>
        </p:spPr>
      </p:sp>
      <p:sp>
        <p:nvSpPr>
          <p:cNvPr id="5" name="Text 3"/>
          <p:cNvSpPr/>
          <p:nvPr/>
        </p:nvSpPr>
        <p:spPr>
          <a:xfrm>
            <a:off x="777240" y="2880360"/>
            <a:ext cx="9875520" cy="1371600"/>
          </a:xfrm>
          <a:prstGeom prst="rect">
            <a:avLst/>
          </a:prstGeom>
          <a:noFill/>
          <a:ln/>
        </p:spPr>
        <p:txBody>
          <a:bodyPr wrap="square" lIns="0" tIns="0" rIns="0" bIns="0" rtlCol="0" anchor="ctr"/>
          <a:lstStyle/>
          <a:p>
            <a:pPr indent="0" marL="0">
              <a:lnSpc>
                <a:spcPct val="112000"/>
              </a:lnSpc>
              <a:buNone/>
            </a:pPr>
            <a:r>
              <a:rPr lang="en-US" sz="1800" dirty="0">
                <a:solidFill>
                  <a:srgbClr val="F2F4F2"/>
                </a:solidFill>
                <a:latin typeface="Arial" pitchFamily="34" charset="0"/>
                <a:ea typeface="Arial" pitchFamily="34" charset="-122"/>
                <a:cs typeface="Arial" pitchFamily="34" charset="-120"/>
              </a:rPr>
              <a:t>Three decisions at the September 18 committee: M&amp;A mandate, pilot budget, executive sponsor. The decision's break-even is a 14% attach rate; the pilot measured 26%.</a:t>
            </a:r>
            <a:endParaRPr lang="en-US" sz="1800" dirty="0"/>
          </a:p>
        </p:txBody>
      </p:sp>
      <p:sp>
        <p:nvSpPr>
          <p:cNvPr id="6" name="Shape 4"/>
          <p:cNvSpPr/>
          <p:nvPr/>
        </p:nvSpPr>
        <p:spPr>
          <a:xfrm>
            <a:off x="777240" y="5074920"/>
            <a:ext cx="10607040" cy="0"/>
          </a:xfrm>
          <a:prstGeom prst="line">
            <a:avLst/>
          </a:prstGeom>
          <a:noFill/>
          <a:ln w="12700">
            <a:solidFill>
              <a:srgbClr val="2A323B"/>
            </a:solidFill>
            <a:prstDash val="solid"/>
          </a:ln>
        </p:spPr>
      </p:sp>
      <p:sp>
        <p:nvSpPr>
          <p:cNvPr id="7" name="Text 5"/>
          <p:cNvSpPr/>
          <p:nvPr/>
        </p:nvSpPr>
        <p:spPr>
          <a:xfrm>
            <a:off x="777240" y="5212080"/>
            <a:ext cx="4937760" cy="274320"/>
          </a:xfrm>
          <a:prstGeom prst="rect">
            <a:avLst/>
          </a:prstGeom>
          <a:noFill/>
          <a:ln/>
        </p:spPr>
        <p:txBody>
          <a:bodyPr wrap="square" lIns="0" tIns="0" rIns="0" bIns="0" rtlCol="0" anchor="ctr"/>
          <a:lstStyle/>
          <a:p>
            <a:pPr indent="0" marL="0">
              <a:buNone/>
            </a:pPr>
            <a:r>
              <a:rPr lang="en-US" sz="1300" b="1" dirty="0">
                <a:solidFill>
                  <a:srgbClr val="F2F4F2"/>
                </a:solidFill>
                <a:latin typeface="Arial" pitchFamily="34" charset="0"/>
                <a:ea typeface="Arial" pitchFamily="34" charset="-122"/>
                <a:cs typeface="Arial" pitchFamily="34" charset="-120"/>
              </a:rPr>
              <a:t>Contact: Strategy team</a:t>
            </a:r>
            <a:endParaRPr lang="en-US" sz="1300" dirty="0"/>
          </a:p>
        </p:txBody>
      </p:sp>
      <p:sp>
        <p:nvSpPr>
          <p:cNvPr id="8" name="Text 6"/>
          <p:cNvSpPr/>
          <p:nvPr/>
        </p:nvSpPr>
        <p:spPr>
          <a:xfrm>
            <a:off x="777240" y="5486400"/>
            <a:ext cx="4937760" cy="274320"/>
          </a:xfrm>
          <a:prstGeom prst="rect">
            <a:avLst/>
          </a:prstGeom>
          <a:noFill/>
          <a:ln/>
        </p:spPr>
        <p:txBody>
          <a:bodyPr wrap="square" lIns="0" tIns="0" rIns="0" bIns="0" rtlCol="0" anchor="ctr"/>
          <a:lstStyle/>
          <a:p>
            <a:pPr indent="0" marL="0">
              <a:buNone/>
            </a:pPr>
            <a:r>
              <a:rPr lang="en-US" sz="1200" dirty="0">
                <a:solidFill>
                  <a:srgbClr val="9AA6B2"/>
                </a:solidFill>
                <a:latin typeface="Arial" pitchFamily="34" charset="0"/>
                <a:ea typeface="Arial" pitchFamily="34" charset="-122"/>
                <a:cs typeface="Arial" pitchFamily="34" charset="-120"/>
              </a:rPr>
              <a:t>strategy@meridio.example</a:t>
            </a:r>
            <a:endParaRPr lang="en-US" sz="1200" dirty="0"/>
          </a:p>
        </p:txBody>
      </p:sp>
      <p:sp>
        <p:nvSpPr>
          <p:cNvPr id="9" name="Text 7"/>
          <p:cNvSpPr/>
          <p:nvPr/>
        </p:nvSpPr>
        <p:spPr>
          <a:xfrm>
            <a:off x="5943600" y="5212080"/>
            <a:ext cx="4937760" cy="274320"/>
          </a:xfrm>
          <a:prstGeom prst="rect">
            <a:avLst/>
          </a:prstGeom>
          <a:noFill/>
          <a:ln/>
        </p:spPr>
        <p:txBody>
          <a:bodyPr wrap="square" lIns="0" tIns="0" rIns="0" bIns="0" rtlCol="0" anchor="ctr"/>
          <a:lstStyle/>
          <a:p>
            <a:pPr indent="0" marL="0">
              <a:buNone/>
            </a:pPr>
            <a:r>
              <a:rPr lang="en-US" sz="1300" b="1" dirty="0">
                <a:solidFill>
                  <a:srgbClr val="F2F4F2"/>
                </a:solidFill>
                <a:latin typeface="Arial" pitchFamily="34" charset="0"/>
                <a:ea typeface="Arial" pitchFamily="34" charset="-122"/>
                <a:cs typeface="Arial" pitchFamily="34" charset="-120"/>
              </a:rPr>
              <a:t>Sprint OS Deck Builder</a:t>
            </a:r>
            <a:endParaRPr lang="en-US" sz="1300" dirty="0"/>
          </a:p>
        </p:txBody>
      </p:sp>
      <p:sp>
        <p:nvSpPr>
          <p:cNvPr id="10" name="Text 8"/>
          <p:cNvSpPr/>
          <p:nvPr/>
        </p:nvSpPr>
        <p:spPr>
          <a:xfrm>
            <a:off x="5943600" y="5486400"/>
            <a:ext cx="4937760" cy="274320"/>
          </a:xfrm>
          <a:prstGeom prst="rect">
            <a:avLst/>
          </a:prstGeom>
          <a:noFill/>
          <a:ln/>
        </p:spPr>
        <p:txBody>
          <a:bodyPr wrap="square" lIns="0" tIns="0" rIns="0" bIns="0" rtlCol="0" anchor="ctr"/>
          <a:lstStyle/>
          <a:p>
            <a:pPr indent="0" marL="0">
              <a:buNone/>
            </a:pPr>
            <a:r>
              <a:rPr lang="en-US" sz="1200" dirty="0">
                <a:solidFill>
                  <a:srgbClr val="9AA6B2"/>
                </a:solidFill>
                <a:latin typeface="Arial" pitchFamily="34" charset="0"/>
                <a:ea typeface="Arial" pitchFamily="34" charset="-122"/>
                <a:cs typeface="Arial" pitchFamily="34" charset="-120"/>
              </a:rPr>
              <a:t>Golden deck — demo</a:t>
            </a:r>
            <a:endParaRPr lang="en-US" sz="1200" dirty="0"/>
          </a:p>
        </p:txBody>
      </p:sp>
      <p:sp>
        <p:nvSpPr>
          <p:cNvPr id="11" name="Text 9"/>
          <p:cNvSpPr/>
          <p:nvPr/>
        </p:nvSpPr>
        <p:spPr>
          <a:xfrm>
            <a:off x="777240" y="6355080"/>
            <a:ext cx="10607040" cy="274320"/>
          </a:xfrm>
          <a:prstGeom prst="rect">
            <a:avLst/>
          </a:prstGeom>
          <a:noFill/>
          <a:ln/>
        </p:spPr>
        <p:txBody>
          <a:bodyPr wrap="square" lIns="0" tIns="0" rIns="0" bIns="0" rtlCol="0" anchor="ctr"/>
          <a:lstStyle/>
          <a:p>
            <a:pPr indent="0" marL="0">
              <a:buNone/>
            </a:pPr>
            <a:r>
              <a:rPr lang="en-US" sz="900" dirty="0">
                <a:solidFill>
                  <a:srgbClr val="9AA6B2"/>
                </a:solidFill>
                <a:latin typeface="Arial" pitchFamily="34" charset="0"/>
                <a:ea typeface="Arial" pitchFamily="34" charset="-122"/>
                <a:cs typeface="Arial" pitchFamily="34" charset="-120"/>
              </a:rPr>
              <a:t>Source: Meridio annual reports 2022-2025; management interviews; Sprint OS analysis</a:t>
            </a:r>
            <a:endParaRPr lang="en-US" sz="9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EXECUTIVE SUMMARY</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Meridio can double its EBITDA by 2029 by concentrating investment on the services segment</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Shape 4"/>
          <p:cNvSpPr/>
          <p:nvPr/>
        </p:nvSpPr>
        <p:spPr>
          <a:xfrm>
            <a:off x="502920" y="5779008"/>
            <a:ext cx="11155680" cy="548640"/>
          </a:xfrm>
          <a:prstGeom prst="rect">
            <a:avLst/>
          </a:prstGeom>
          <a:solidFill>
            <a:srgbClr val="EFF4FE"/>
          </a:solidFill>
          <a:ln w="6350">
            <a:solidFill>
              <a:srgbClr val="CFCFCF"/>
            </a:solidFill>
            <a:prstDash val="solid"/>
          </a:ln>
        </p:spPr>
      </p:sp>
      <p:sp>
        <p:nvSpPr>
          <p:cNvPr id="7" name="Shape 5"/>
          <p:cNvSpPr/>
          <p:nvPr/>
        </p:nvSpPr>
        <p:spPr>
          <a:xfrm>
            <a:off x="502920" y="5779008"/>
            <a:ext cx="73152" cy="548640"/>
          </a:xfrm>
          <a:prstGeom prst="rect">
            <a:avLst/>
          </a:prstGeom>
          <a:solidFill>
            <a:srgbClr val="2E7CF6"/>
          </a:solidFill>
          <a:ln/>
        </p:spPr>
      </p:sp>
      <p:sp>
        <p:nvSpPr>
          <p:cNvPr id="8" name="Text 6"/>
          <p:cNvSpPr/>
          <p:nvPr/>
        </p:nvSpPr>
        <p:spPr>
          <a:xfrm>
            <a:off x="713232" y="5779008"/>
            <a:ext cx="10835640" cy="548640"/>
          </a:xfrm>
          <a:prstGeom prst="rect">
            <a:avLst/>
          </a:prstGeom>
          <a:noFill/>
          <a:ln/>
        </p:spPr>
        <p:txBody>
          <a:bodyPr wrap="square" lIns="0" tIns="0" rIns="0" bIns="0" rtlCol="0" anchor="ctr"/>
          <a:lstStyle/>
          <a:p>
            <a:pPr indent="0" marL="0">
              <a:lnSpc>
                <a:spcPct val="105000"/>
              </a:lnSpc>
              <a:buNone/>
            </a:pPr>
            <a:r>
              <a:rPr lang="en-US" sz="1200" b="1" dirty="0">
                <a:solidFill>
                  <a:srgbClr val="1D5FCC"/>
                </a:solidFill>
                <a:latin typeface="Arial" pitchFamily="34" charset="0"/>
                <a:ea typeface="Arial" pitchFamily="34" charset="-122"/>
                <a:cs typeface="Arial" pitchFamily="34" charset="-120"/>
              </a:rPr>
              <a:t>Bottom line: </a:t>
            </a:r>
            <a:pPr indent="0" marL="0">
              <a:lnSpc>
                <a:spcPct val="105000"/>
              </a:lnSpc>
              <a:buNone/>
            </a:pPr>
            <a:r>
              <a:rPr lang="en-US" sz="1200" dirty="0">
                <a:solidFill>
                  <a:srgbClr val="1A1A1A"/>
                </a:solidFill>
                <a:latin typeface="Arial" pitchFamily="34" charset="0"/>
                <a:ea typeface="Arial" pitchFamily="34" charset="-122"/>
                <a:cs typeface="Arial" pitchFamily="34" charset="-120"/>
              </a:rPr>
              <a:t>Shifting 60% of 2027-2029 capex to services doubles EBITDA and protects the core market.</a:t>
            </a:r>
            <a:endParaRPr lang="en-US" sz="1200" dirty="0"/>
          </a:p>
        </p:txBody>
      </p:sp>
      <p:sp>
        <p:nvSpPr>
          <p:cNvPr id="9" name="Text 7"/>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10" name="Text 8"/>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01</a:t>
            </a:r>
            <a:endParaRPr lang="en-US" sz="850" dirty="0"/>
          </a:p>
        </p:txBody>
      </p:sp>
      <p:sp>
        <p:nvSpPr>
          <p:cNvPr id="11" name="Shape 9"/>
          <p:cNvSpPr/>
          <p:nvPr/>
        </p:nvSpPr>
        <p:spPr>
          <a:xfrm>
            <a:off x="502920" y="1737360"/>
            <a:ext cx="3535680" cy="3904488"/>
          </a:xfrm>
          <a:prstGeom prst="roundRect">
            <a:avLst>
              <a:gd name="adj" fmla="val 155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2" name="Shape 10"/>
          <p:cNvSpPr/>
          <p:nvPr/>
        </p:nvSpPr>
        <p:spPr>
          <a:xfrm>
            <a:off x="667512" y="1920240"/>
            <a:ext cx="310896" cy="310896"/>
          </a:xfrm>
          <a:prstGeom prst="roundRect">
            <a:avLst>
              <a:gd name="adj" fmla="val 14706"/>
            </a:avLst>
          </a:prstGeom>
          <a:solidFill>
            <a:srgbClr val="EFF4FE"/>
          </a:solidFill>
          <a:ln/>
        </p:spPr>
      </p:sp>
      <p:sp>
        <p:nvSpPr>
          <p:cNvPr id="13" name="Text 11"/>
          <p:cNvSpPr/>
          <p:nvPr/>
        </p:nvSpPr>
        <p:spPr>
          <a:xfrm>
            <a:off x="667512" y="1920240"/>
            <a:ext cx="310896" cy="310896"/>
          </a:xfrm>
          <a:prstGeom prst="rect">
            <a:avLst/>
          </a:prstGeom>
          <a:noFill/>
          <a:ln/>
        </p:spPr>
        <p:txBody>
          <a:bodyPr wrap="square" lIns="0" tIns="0" rIns="0" bIns="0" rtlCol="0" anchor="ctr"/>
          <a:lstStyle/>
          <a:p>
            <a:pPr algn="ctr" indent="0" marL="0">
              <a:buNone/>
            </a:pPr>
            <a:r>
              <a:rPr lang="en-US" sz="1200" b="1" dirty="0">
                <a:solidFill>
                  <a:srgbClr val="1D5FCC"/>
                </a:solidFill>
                <a:latin typeface="Arial" pitchFamily="34" charset="0"/>
                <a:ea typeface="Arial" pitchFamily="34" charset="-122"/>
                <a:cs typeface="Arial" pitchFamily="34" charset="-120"/>
              </a:rPr>
              <a:t>01</a:t>
            </a:r>
            <a:endParaRPr lang="en-US" sz="1200" dirty="0"/>
          </a:p>
        </p:txBody>
      </p:sp>
      <p:sp>
        <p:nvSpPr>
          <p:cNvPr id="14" name="Text 12"/>
          <p:cNvSpPr/>
          <p:nvPr/>
        </p:nvSpPr>
        <p:spPr>
          <a:xfrm>
            <a:off x="1106424" y="1901952"/>
            <a:ext cx="2767584" cy="512064"/>
          </a:xfrm>
          <a:prstGeom prst="rect">
            <a:avLst/>
          </a:prstGeom>
          <a:noFill/>
          <a:ln/>
        </p:spPr>
        <p:txBody>
          <a:bodyPr wrap="square" lIns="0" tIns="0" rIns="0" bIns="0" rtlCol="0" anchor="t"/>
          <a:lstStyle/>
          <a:p>
            <a:pPr indent="0" marL="0">
              <a:lnSpc>
                <a:spcPct val="100000"/>
              </a:lnSpc>
              <a:buNone/>
            </a:pPr>
            <a:r>
              <a:rPr lang="en-US" sz="1400" b="1" dirty="0">
                <a:solidFill>
                  <a:srgbClr val="1A1A1A"/>
                </a:solidFill>
                <a:latin typeface="Arial" pitchFamily="34" charset="0"/>
                <a:ea typeface="Arial" pitchFamily="34" charset="-122"/>
                <a:cs typeface="Arial" pitchFamily="34" charset="-120"/>
              </a:rPr>
              <a:t>The core market is slowing down</a:t>
            </a:r>
            <a:endParaRPr lang="en-US" sz="1400" dirty="0"/>
          </a:p>
        </p:txBody>
      </p:sp>
      <p:sp>
        <p:nvSpPr>
          <p:cNvPr id="15" name="Text 13"/>
          <p:cNvSpPr/>
          <p:nvPr/>
        </p:nvSpPr>
        <p:spPr>
          <a:xfrm>
            <a:off x="667512" y="2523744"/>
            <a:ext cx="3206496" cy="109728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Equipment market growth has fallen from 6.1% per year (2019-2022) to 1.8% (2023-2025), a structural ceiling driven by the equipment penetration rate.</a:t>
            </a:r>
            <a:endParaRPr lang="en-US" sz="1200" dirty="0"/>
          </a:p>
        </p:txBody>
      </p:sp>
      <p:sp>
        <p:nvSpPr>
          <p:cNvPr id="16" name="Shape 14"/>
          <p:cNvSpPr/>
          <p:nvPr/>
        </p:nvSpPr>
        <p:spPr>
          <a:xfrm>
            <a:off x="667512" y="3712464"/>
            <a:ext cx="3206496" cy="0"/>
          </a:xfrm>
          <a:prstGeom prst="line">
            <a:avLst/>
          </a:prstGeom>
          <a:noFill/>
          <a:ln w="6350">
            <a:solidFill>
              <a:srgbClr val="CFCFCF"/>
            </a:solidFill>
            <a:prstDash val="solid"/>
          </a:ln>
        </p:spPr>
      </p:sp>
      <p:sp>
        <p:nvSpPr>
          <p:cNvPr id="17" name="Text 15"/>
          <p:cNvSpPr/>
          <p:nvPr/>
        </p:nvSpPr>
        <p:spPr>
          <a:xfrm>
            <a:off x="667512" y="3803904"/>
            <a:ext cx="3206496" cy="237744"/>
          </a:xfrm>
          <a:prstGeom prst="rect">
            <a:avLst/>
          </a:prstGeom>
          <a:noFill/>
          <a:ln/>
        </p:spPr>
        <p:txBody>
          <a:bodyPr wrap="square" lIns="0" tIns="0" rIns="0" bIns="0" rtlCol="0" anchor="ctr"/>
          <a:lstStyle/>
          <a:p>
            <a:pPr indent="0" marL="0">
              <a:buNone/>
            </a:pPr>
            <a:r>
              <a:rPr lang="en-US" sz="1100" b="1" dirty="0">
                <a:solidFill>
                  <a:srgbClr val="1D5FCC"/>
                </a:solidFill>
                <a:latin typeface="Arial" pitchFamily="34" charset="0"/>
                <a:ea typeface="Arial" pitchFamily="34" charset="-122"/>
                <a:cs typeface="Arial" pitchFamily="34" charset="-120"/>
              </a:rPr>
              <a:t>Implication</a:t>
            </a:r>
            <a:endParaRPr lang="en-US" sz="1100" dirty="0"/>
          </a:p>
        </p:txBody>
      </p:sp>
      <p:sp>
        <p:nvSpPr>
          <p:cNvPr id="18" name="Text 16"/>
          <p:cNvSpPr/>
          <p:nvPr/>
        </p:nvSpPr>
        <p:spPr>
          <a:xfrm>
            <a:off x="667512" y="4096512"/>
            <a:ext cx="3206496" cy="1380744"/>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The current plan, built on 5% growth, overstates 2029 revenue by EUR 210M</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Every year of waiting narrows the repositioning window</a:t>
            </a:r>
            <a:endParaRPr lang="en-US" sz="1200" dirty="0"/>
          </a:p>
        </p:txBody>
      </p:sp>
      <p:sp>
        <p:nvSpPr>
          <p:cNvPr id="19" name="Shape 17"/>
          <p:cNvSpPr/>
          <p:nvPr/>
        </p:nvSpPr>
        <p:spPr>
          <a:xfrm>
            <a:off x="4312920" y="1737360"/>
            <a:ext cx="3535680" cy="3904488"/>
          </a:xfrm>
          <a:prstGeom prst="roundRect">
            <a:avLst>
              <a:gd name="adj" fmla="val 155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0" name="Shape 18"/>
          <p:cNvSpPr/>
          <p:nvPr/>
        </p:nvSpPr>
        <p:spPr>
          <a:xfrm>
            <a:off x="4477512" y="1920240"/>
            <a:ext cx="310896" cy="310896"/>
          </a:xfrm>
          <a:prstGeom prst="roundRect">
            <a:avLst>
              <a:gd name="adj" fmla="val 14706"/>
            </a:avLst>
          </a:prstGeom>
          <a:solidFill>
            <a:srgbClr val="EFF4FE"/>
          </a:solidFill>
          <a:ln/>
        </p:spPr>
      </p:sp>
      <p:sp>
        <p:nvSpPr>
          <p:cNvPr id="21" name="Text 19"/>
          <p:cNvSpPr/>
          <p:nvPr/>
        </p:nvSpPr>
        <p:spPr>
          <a:xfrm>
            <a:off x="4477512" y="1920240"/>
            <a:ext cx="310896" cy="310896"/>
          </a:xfrm>
          <a:prstGeom prst="rect">
            <a:avLst/>
          </a:prstGeom>
          <a:noFill/>
          <a:ln/>
        </p:spPr>
        <p:txBody>
          <a:bodyPr wrap="square" lIns="0" tIns="0" rIns="0" bIns="0" rtlCol="0" anchor="ctr"/>
          <a:lstStyle/>
          <a:p>
            <a:pPr algn="ctr" indent="0" marL="0">
              <a:buNone/>
            </a:pPr>
            <a:r>
              <a:rPr lang="en-US" sz="1200" b="1" dirty="0">
                <a:solidFill>
                  <a:srgbClr val="1D5FCC"/>
                </a:solidFill>
                <a:latin typeface="Arial" pitchFamily="34" charset="0"/>
                <a:ea typeface="Arial" pitchFamily="34" charset="-122"/>
                <a:cs typeface="Arial" pitchFamily="34" charset="-120"/>
              </a:rPr>
              <a:t>02</a:t>
            </a:r>
            <a:endParaRPr lang="en-US" sz="1200" dirty="0"/>
          </a:p>
        </p:txBody>
      </p:sp>
      <p:sp>
        <p:nvSpPr>
          <p:cNvPr id="22" name="Text 20"/>
          <p:cNvSpPr/>
          <p:nvPr/>
        </p:nvSpPr>
        <p:spPr>
          <a:xfrm>
            <a:off x="4916424" y="1901952"/>
            <a:ext cx="2767584" cy="512064"/>
          </a:xfrm>
          <a:prstGeom prst="rect">
            <a:avLst/>
          </a:prstGeom>
          <a:noFill/>
          <a:ln/>
        </p:spPr>
        <p:txBody>
          <a:bodyPr wrap="square" lIns="0" tIns="0" rIns="0" bIns="0" rtlCol="0" anchor="t"/>
          <a:lstStyle/>
          <a:p>
            <a:pPr indent="0" marL="0">
              <a:lnSpc>
                <a:spcPct val="100000"/>
              </a:lnSpc>
              <a:buNone/>
            </a:pPr>
            <a:r>
              <a:rPr lang="en-US" sz="1400" b="1" dirty="0">
                <a:solidFill>
                  <a:srgbClr val="1A1A1A"/>
                </a:solidFill>
                <a:latin typeface="Arial" pitchFamily="34" charset="0"/>
                <a:ea typeface="Arial" pitchFamily="34" charset="-122"/>
                <a:cs typeface="Arial" pitchFamily="34" charset="-120"/>
              </a:rPr>
              <a:t>Services already drive the margin</a:t>
            </a:r>
            <a:endParaRPr lang="en-US" sz="1400" dirty="0"/>
          </a:p>
        </p:txBody>
      </p:sp>
      <p:sp>
        <p:nvSpPr>
          <p:cNvPr id="23" name="Text 21"/>
          <p:cNvSpPr/>
          <p:nvPr/>
        </p:nvSpPr>
        <p:spPr>
          <a:xfrm>
            <a:off x="4477512" y="2523744"/>
            <a:ext cx="3206496" cy="109728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Services account for 22% of revenue but 41% of 2025 gross margin; their organic growth reaches 14% per year without any dedicated investment.</a:t>
            </a:r>
            <a:endParaRPr lang="en-US" sz="1200" dirty="0"/>
          </a:p>
        </p:txBody>
      </p:sp>
      <p:sp>
        <p:nvSpPr>
          <p:cNvPr id="24" name="Shape 22"/>
          <p:cNvSpPr/>
          <p:nvPr/>
        </p:nvSpPr>
        <p:spPr>
          <a:xfrm>
            <a:off x="4477512" y="3712464"/>
            <a:ext cx="3206496" cy="0"/>
          </a:xfrm>
          <a:prstGeom prst="line">
            <a:avLst/>
          </a:prstGeom>
          <a:noFill/>
          <a:ln w="6350">
            <a:solidFill>
              <a:srgbClr val="CFCFCF"/>
            </a:solidFill>
            <a:prstDash val="solid"/>
          </a:ln>
        </p:spPr>
      </p:sp>
      <p:sp>
        <p:nvSpPr>
          <p:cNvPr id="25" name="Text 23"/>
          <p:cNvSpPr/>
          <p:nvPr/>
        </p:nvSpPr>
        <p:spPr>
          <a:xfrm>
            <a:off x="4477512" y="3803904"/>
            <a:ext cx="3206496" cy="237744"/>
          </a:xfrm>
          <a:prstGeom prst="rect">
            <a:avLst/>
          </a:prstGeom>
          <a:noFill/>
          <a:ln/>
        </p:spPr>
        <p:txBody>
          <a:bodyPr wrap="square" lIns="0" tIns="0" rIns="0" bIns="0" rtlCol="0" anchor="ctr"/>
          <a:lstStyle/>
          <a:p>
            <a:pPr indent="0" marL="0">
              <a:buNone/>
            </a:pPr>
            <a:r>
              <a:rPr lang="en-US" sz="1100" b="1" dirty="0">
                <a:solidFill>
                  <a:srgbClr val="1D5FCC"/>
                </a:solidFill>
                <a:latin typeface="Arial" pitchFamily="34" charset="0"/>
                <a:ea typeface="Arial" pitchFamily="34" charset="-122"/>
                <a:cs typeface="Arial" pitchFamily="34" charset="-120"/>
              </a:rPr>
              <a:t>Implication</a:t>
            </a:r>
            <a:endParaRPr lang="en-US" sz="1100" dirty="0"/>
          </a:p>
        </p:txBody>
      </p:sp>
      <p:sp>
        <p:nvSpPr>
          <p:cNvPr id="26" name="Text 24"/>
          <p:cNvSpPr/>
          <p:nvPr/>
        </p:nvSpPr>
        <p:spPr>
          <a:xfrm>
            <a:off x="4477512" y="4096512"/>
            <a:ext cx="3206496" cy="1380744"/>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A 35% services mix would lift group margin from 28% to 34%</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The installed base (18,400 sites) is an under-monetized asset</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An installed-base contract costs 5x less to acquire than a new sale</a:t>
            </a:r>
            <a:endParaRPr lang="en-US" sz="1200" dirty="0"/>
          </a:p>
        </p:txBody>
      </p:sp>
      <p:sp>
        <p:nvSpPr>
          <p:cNvPr id="27" name="Shape 25"/>
          <p:cNvSpPr/>
          <p:nvPr/>
        </p:nvSpPr>
        <p:spPr>
          <a:xfrm>
            <a:off x="8122920" y="1737360"/>
            <a:ext cx="3535680" cy="3904488"/>
          </a:xfrm>
          <a:prstGeom prst="roundRect">
            <a:avLst>
              <a:gd name="adj" fmla="val 155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8" name="Shape 26"/>
          <p:cNvSpPr/>
          <p:nvPr/>
        </p:nvSpPr>
        <p:spPr>
          <a:xfrm>
            <a:off x="8287512" y="1920240"/>
            <a:ext cx="310896" cy="310896"/>
          </a:xfrm>
          <a:prstGeom prst="roundRect">
            <a:avLst>
              <a:gd name="adj" fmla="val 14706"/>
            </a:avLst>
          </a:prstGeom>
          <a:solidFill>
            <a:srgbClr val="EFF4FE"/>
          </a:solidFill>
          <a:ln/>
        </p:spPr>
      </p:sp>
      <p:sp>
        <p:nvSpPr>
          <p:cNvPr id="29" name="Text 27"/>
          <p:cNvSpPr/>
          <p:nvPr/>
        </p:nvSpPr>
        <p:spPr>
          <a:xfrm>
            <a:off x="8287512" y="1920240"/>
            <a:ext cx="310896" cy="310896"/>
          </a:xfrm>
          <a:prstGeom prst="rect">
            <a:avLst/>
          </a:prstGeom>
          <a:noFill/>
          <a:ln/>
        </p:spPr>
        <p:txBody>
          <a:bodyPr wrap="square" lIns="0" tIns="0" rIns="0" bIns="0" rtlCol="0" anchor="ctr"/>
          <a:lstStyle/>
          <a:p>
            <a:pPr algn="ctr" indent="0" marL="0">
              <a:buNone/>
            </a:pPr>
            <a:r>
              <a:rPr lang="en-US" sz="1200" b="1" dirty="0">
                <a:solidFill>
                  <a:srgbClr val="1D5FCC"/>
                </a:solidFill>
                <a:latin typeface="Arial" pitchFamily="34" charset="0"/>
                <a:ea typeface="Arial" pitchFamily="34" charset="-122"/>
                <a:cs typeface="Arial" pitchFamily="34" charset="-120"/>
              </a:rPr>
              <a:t>03</a:t>
            </a:r>
            <a:endParaRPr lang="en-US" sz="1200" dirty="0"/>
          </a:p>
        </p:txBody>
      </p:sp>
      <p:sp>
        <p:nvSpPr>
          <p:cNvPr id="30" name="Text 28"/>
          <p:cNvSpPr/>
          <p:nvPr/>
        </p:nvSpPr>
        <p:spPr>
          <a:xfrm>
            <a:off x="8726424" y="1901952"/>
            <a:ext cx="2767584" cy="512064"/>
          </a:xfrm>
          <a:prstGeom prst="rect">
            <a:avLst/>
          </a:prstGeom>
          <a:noFill/>
          <a:ln/>
        </p:spPr>
        <p:txBody>
          <a:bodyPr wrap="square" lIns="0" tIns="0" rIns="0" bIns="0" rtlCol="0" anchor="t"/>
          <a:lstStyle/>
          <a:p>
            <a:pPr indent="0" marL="0">
              <a:lnSpc>
                <a:spcPct val="100000"/>
              </a:lnSpc>
              <a:buNone/>
            </a:pPr>
            <a:r>
              <a:rPr lang="en-US" sz="1400" b="1" dirty="0">
                <a:solidFill>
                  <a:srgbClr val="1A1A1A"/>
                </a:solidFill>
                <a:latin typeface="Arial" pitchFamily="34" charset="0"/>
                <a:ea typeface="Arial" pitchFamily="34" charset="-122"/>
                <a:cs typeface="Arial" pitchFamily="34" charset="-120"/>
              </a:rPr>
              <a:t>The competitive window is short</a:t>
            </a:r>
            <a:endParaRPr lang="en-US" sz="1400" dirty="0"/>
          </a:p>
        </p:txBody>
      </p:sp>
      <p:sp>
        <p:nvSpPr>
          <p:cNvPr id="31" name="Text 29"/>
          <p:cNvSpPr/>
          <p:nvPr/>
        </p:nvSpPr>
        <p:spPr>
          <a:xfrm>
            <a:off x="8287512" y="2523744"/>
            <a:ext cx="3206496" cy="109728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Two competitors have announced managed-services offers; neither yet matches Meridio's field coverage (94% of the territory).</a:t>
            </a:r>
            <a:endParaRPr lang="en-US" sz="1200" dirty="0"/>
          </a:p>
        </p:txBody>
      </p:sp>
      <p:sp>
        <p:nvSpPr>
          <p:cNvPr id="32" name="Shape 30"/>
          <p:cNvSpPr/>
          <p:nvPr/>
        </p:nvSpPr>
        <p:spPr>
          <a:xfrm>
            <a:off x="8287512" y="3712464"/>
            <a:ext cx="3206496" cy="0"/>
          </a:xfrm>
          <a:prstGeom prst="line">
            <a:avLst/>
          </a:prstGeom>
          <a:noFill/>
          <a:ln w="6350">
            <a:solidFill>
              <a:srgbClr val="CFCFCF"/>
            </a:solidFill>
            <a:prstDash val="solid"/>
          </a:ln>
        </p:spPr>
      </p:sp>
      <p:sp>
        <p:nvSpPr>
          <p:cNvPr id="33" name="Text 31"/>
          <p:cNvSpPr/>
          <p:nvPr/>
        </p:nvSpPr>
        <p:spPr>
          <a:xfrm>
            <a:off x="8287512" y="3803904"/>
            <a:ext cx="3206496" cy="237744"/>
          </a:xfrm>
          <a:prstGeom prst="rect">
            <a:avLst/>
          </a:prstGeom>
          <a:noFill/>
          <a:ln/>
        </p:spPr>
        <p:txBody>
          <a:bodyPr wrap="square" lIns="0" tIns="0" rIns="0" bIns="0" rtlCol="0" anchor="ctr"/>
          <a:lstStyle/>
          <a:p>
            <a:pPr indent="0" marL="0">
              <a:buNone/>
            </a:pPr>
            <a:r>
              <a:rPr lang="en-US" sz="1100" b="1" dirty="0">
                <a:solidFill>
                  <a:srgbClr val="1D5FCC"/>
                </a:solidFill>
                <a:latin typeface="Arial" pitchFamily="34" charset="0"/>
                <a:ea typeface="Arial" pitchFamily="34" charset="-122"/>
                <a:cs typeface="Arial" pitchFamily="34" charset="-120"/>
              </a:rPr>
              <a:t>Implication</a:t>
            </a:r>
            <a:endParaRPr lang="en-US" sz="1100" dirty="0"/>
          </a:p>
        </p:txBody>
      </p:sp>
      <p:sp>
        <p:nvSpPr>
          <p:cNvPr id="34" name="Text 32"/>
          <p:cNvSpPr/>
          <p:nvPr/>
        </p:nvSpPr>
        <p:spPr>
          <a:xfrm>
            <a:off x="8287512" y="4096512"/>
            <a:ext cx="3206496" cy="1380744"/>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The coverage advantage erodes within 24-36 months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The first mover historically captures 60% of the segment</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Waiting until 2028 would halve the program's net present value</a:t>
            </a:r>
            <a:endParaRPr lang="en-US" sz="12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CONTEXT</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core market slowdown is structural, not cyclical</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b="1" spc="100" kern="0" dirty="0">
                <a:solidFill>
                  <a:srgbClr val="1D5FC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02</a:t>
            </a:r>
            <a:endParaRPr lang="en-US" sz="850" dirty="0"/>
          </a:p>
        </p:txBody>
      </p:sp>
      <p:sp>
        <p:nvSpPr>
          <p:cNvPr id="8" name="Shape 6"/>
          <p:cNvSpPr/>
          <p:nvPr/>
        </p:nvSpPr>
        <p:spPr>
          <a:xfrm>
            <a:off x="502920" y="1737360"/>
            <a:ext cx="3022600" cy="4617720"/>
          </a:xfrm>
          <a:prstGeom prst="roundRect">
            <a:avLst>
              <a:gd name="adj" fmla="val 1815"/>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Text 7"/>
          <p:cNvSpPr/>
          <p:nvPr/>
        </p:nvSpPr>
        <p:spPr>
          <a:xfrm>
            <a:off x="685800" y="1920240"/>
            <a:ext cx="2656840" cy="274320"/>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The essentials</a:t>
            </a:r>
            <a:endParaRPr lang="en-US" sz="1400" dirty="0"/>
          </a:p>
        </p:txBody>
      </p:sp>
      <p:sp>
        <p:nvSpPr>
          <p:cNvPr id="10" name="Text 8"/>
          <p:cNvSpPr/>
          <p:nvPr/>
        </p:nvSpPr>
        <p:spPr>
          <a:xfrm>
            <a:off x="685800" y="2304288"/>
            <a:ext cx="2656840" cy="388620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Four readings converge: the equipment market has reached its maximum penetration rate, and residual growth is shifting toward usage and maintenance of the installed base.</a:t>
            </a:r>
            <a:endParaRPr lang="en-US" sz="1200" dirty="0"/>
          </a:p>
          <a:p>
            <a:pPr indent="0" marL="0">
              <a:lnSpc>
                <a:spcPct val="120000"/>
              </a:lnSpc>
              <a:buNone/>
            </a:pPr>
            <a:endParaRPr lang="en-US" sz="1200" dirty="0"/>
          </a:p>
          <a:p>
            <a:pPr indent="0" marL="0">
              <a:lnSpc>
                <a:spcPct val="120000"/>
              </a:lnSpc>
              <a:buNone/>
            </a:pPr>
            <a:r>
              <a:rPr lang="en-US" sz="1200" dirty="0">
                <a:solidFill>
                  <a:srgbClr val="1A1A1A"/>
                </a:solidFill>
                <a:latin typeface="Arial" pitchFamily="34" charset="0"/>
                <a:ea typeface="Arial" pitchFamily="34" charset="-122"/>
                <a:cs typeface="Arial" pitchFamily="34" charset="-120"/>
              </a:rPr>
              <a:t>This shift is not cyclical: it follows the equipment curve observed in Germany (2018) and Italy (2021), two markets where new-equipment sales never returned to their previous level.</a:t>
            </a:r>
            <a:endParaRPr lang="en-US" sz="1200" dirty="0"/>
          </a:p>
          <a:p>
            <a:pPr indent="0" marL="0">
              <a:lnSpc>
                <a:spcPct val="120000"/>
              </a:lnSpc>
              <a:buNone/>
            </a:pPr>
            <a:endParaRPr lang="en-US" sz="1200" dirty="0"/>
          </a:p>
          <a:p>
            <a:pPr indent="0" marL="0">
              <a:lnSpc>
                <a:spcPct val="120000"/>
              </a:lnSpc>
              <a:buNone/>
            </a:pPr>
            <a:r>
              <a:rPr lang="en-US" sz="1200" dirty="0">
                <a:solidFill>
                  <a:srgbClr val="1A1A1A"/>
                </a:solidFill>
                <a:latin typeface="Arial" pitchFamily="34" charset="0"/>
                <a:ea typeface="Arial" pitchFamily="34" charset="-122"/>
                <a:cs typeface="Arial" pitchFamily="34" charset="-120"/>
              </a:rPr>
              <a:t>The question is therefore not how to protect new-equipment sales, but how to organize the capture of usage value before competitors do.</a:t>
            </a:r>
            <a:endParaRPr lang="en-US" sz="1200" dirty="0"/>
          </a:p>
        </p:txBody>
      </p:sp>
      <p:sp>
        <p:nvSpPr>
          <p:cNvPr id="11" name="Text 9"/>
          <p:cNvSpPr/>
          <p:nvPr/>
        </p:nvSpPr>
        <p:spPr>
          <a:xfrm>
            <a:off x="3799840" y="1737360"/>
            <a:ext cx="3723640" cy="256032"/>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Finding</a:t>
            </a:r>
            <a:endParaRPr lang="en-US" sz="1400" dirty="0"/>
          </a:p>
        </p:txBody>
      </p:sp>
      <p:sp>
        <p:nvSpPr>
          <p:cNvPr id="12" name="Shape 10"/>
          <p:cNvSpPr/>
          <p:nvPr/>
        </p:nvSpPr>
        <p:spPr>
          <a:xfrm>
            <a:off x="3799840" y="2029968"/>
            <a:ext cx="457200" cy="27432"/>
          </a:xfrm>
          <a:prstGeom prst="rect">
            <a:avLst/>
          </a:prstGeom>
          <a:solidFill>
            <a:srgbClr val="2E7CF6"/>
          </a:solidFill>
          <a:ln/>
        </p:spPr>
      </p:sp>
      <p:sp>
        <p:nvSpPr>
          <p:cNvPr id="13" name="Text 11"/>
          <p:cNvSpPr/>
          <p:nvPr/>
        </p:nvSpPr>
        <p:spPr>
          <a:xfrm>
            <a:off x="3799840" y="2148840"/>
            <a:ext cx="3723640" cy="173736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The volume of new units sold in France has been declining by 2.4% per year since 2023, while the installed base keeps growing (+3.1% per year). The market is shifting from new sales to servicing the existing base: maintenance spending on the installed base is growing 5.8% per year over the same period, and no national player is consolidating it.</a:t>
            </a:r>
            <a:endParaRPr lang="en-US" sz="1200" dirty="0"/>
          </a:p>
        </p:txBody>
      </p:sp>
      <p:sp>
        <p:nvSpPr>
          <p:cNvPr id="14" name="Text 12"/>
          <p:cNvSpPr/>
          <p:nvPr/>
        </p:nvSpPr>
        <p:spPr>
          <a:xfrm>
            <a:off x="7934960" y="1737360"/>
            <a:ext cx="3723640" cy="256032"/>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Cause</a:t>
            </a:r>
            <a:endParaRPr lang="en-US" sz="1400" dirty="0"/>
          </a:p>
        </p:txBody>
      </p:sp>
      <p:sp>
        <p:nvSpPr>
          <p:cNvPr id="15" name="Shape 13"/>
          <p:cNvSpPr/>
          <p:nvPr/>
        </p:nvSpPr>
        <p:spPr>
          <a:xfrm>
            <a:off x="7934960" y="2029968"/>
            <a:ext cx="457200" cy="27432"/>
          </a:xfrm>
          <a:prstGeom prst="rect">
            <a:avLst/>
          </a:prstGeom>
          <a:solidFill>
            <a:srgbClr val="2E7CF6"/>
          </a:solidFill>
          <a:ln/>
        </p:spPr>
      </p:sp>
      <p:sp>
        <p:nvSpPr>
          <p:cNvPr id="16" name="Text 14"/>
          <p:cNvSpPr/>
          <p:nvPr/>
        </p:nvSpPr>
        <p:spPr>
          <a:xfrm>
            <a:off x="7934960" y="2148840"/>
            <a:ext cx="3723640" cy="173736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The equipment penetration rate of target industrial sites has reached 87%, versus 64% in 2015. First-equipment demand, Meridio's historical growth engine, is mechanically drying up: roughly 2,600 equippable sites remain, versus 11,000 in 2015, and commissioning of new industrial sites does not compensate (about 400 per year).</a:t>
            </a:r>
            <a:endParaRPr lang="en-US" sz="1200" dirty="0"/>
          </a:p>
        </p:txBody>
      </p:sp>
      <p:sp>
        <p:nvSpPr>
          <p:cNvPr id="17" name="Text 15"/>
          <p:cNvSpPr/>
          <p:nvPr/>
        </p:nvSpPr>
        <p:spPr>
          <a:xfrm>
            <a:off x="3799840" y="4206240"/>
            <a:ext cx="3723640" cy="256032"/>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Consequence</a:t>
            </a:r>
            <a:endParaRPr lang="en-US" sz="1400" dirty="0"/>
          </a:p>
        </p:txBody>
      </p:sp>
      <p:sp>
        <p:nvSpPr>
          <p:cNvPr id="18" name="Shape 16"/>
          <p:cNvSpPr/>
          <p:nvPr/>
        </p:nvSpPr>
        <p:spPr>
          <a:xfrm>
            <a:off x="3799840" y="4498848"/>
            <a:ext cx="457200" cy="27432"/>
          </a:xfrm>
          <a:prstGeom prst="rect">
            <a:avLst/>
          </a:prstGeom>
          <a:solidFill>
            <a:srgbClr val="2E7CF6"/>
          </a:solidFill>
          <a:ln/>
        </p:spPr>
      </p:sp>
      <p:sp>
        <p:nvSpPr>
          <p:cNvPr id="19" name="Text 17"/>
          <p:cNvSpPr/>
          <p:nvPr/>
        </p:nvSpPr>
        <p:spPr>
          <a:xfrm>
            <a:off x="3799840" y="4617720"/>
            <a:ext cx="3723640" cy="173736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At constant plan, equipment revenue plateaus at EUR 640M in 2029 (versus EUR 850M budgeted). The EUR 210M gap cannot be closed through pricing: measured elasticity is -1.8, and competitive pressure on tenders has already compressed the average price by 3.1% in 2025.</a:t>
            </a:r>
            <a:endParaRPr lang="en-US" sz="1200" dirty="0"/>
          </a:p>
        </p:txBody>
      </p:sp>
      <p:sp>
        <p:nvSpPr>
          <p:cNvPr id="20" name="Text 18"/>
          <p:cNvSpPr/>
          <p:nvPr/>
        </p:nvSpPr>
        <p:spPr>
          <a:xfrm>
            <a:off x="7934960" y="4206240"/>
            <a:ext cx="3723640" cy="256032"/>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Implication</a:t>
            </a:r>
            <a:endParaRPr lang="en-US" sz="1400" dirty="0"/>
          </a:p>
        </p:txBody>
      </p:sp>
      <p:sp>
        <p:nvSpPr>
          <p:cNvPr id="21" name="Shape 19"/>
          <p:cNvSpPr/>
          <p:nvPr/>
        </p:nvSpPr>
        <p:spPr>
          <a:xfrm>
            <a:off x="7934960" y="4498848"/>
            <a:ext cx="457200" cy="27432"/>
          </a:xfrm>
          <a:prstGeom prst="rect">
            <a:avLst/>
          </a:prstGeom>
          <a:solidFill>
            <a:srgbClr val="2E7CF6"/>
          </a:solidFill>
          <a:ln/>
        </p:spPr>
      </p:sp>
      <p:sp>
        <p:nvSpPr>
          <p:cNvPr id="22" name="Text 20"/>
          <p:cNvSpPr/>
          <p:nvPr/>
        </p:nvSpPr>
        <p:spPr>
          <a:xfrm>
            <a:off x="7934960" y="4617720"/>
            <a:ext cx="3723640" cy="1737360"/>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Growth must come from monetizing the installed base: predictive maintenance, parts, training, remote monitoring. It is the only growth lever built on assets already paid for (field coverage, usage data, brand) rather than on costly conquest, and the only one compatible with the timeline: every quarter of waiting lets 2,300 maintenance contracts be signed elsewhere.</a:t>
            </a:r>
            <a:endParaRPr lang="en-US" sz="1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APPROACH</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The diagnosis rests on eight analyses, all documented in the appendix</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b="1" spc="100" kern="0" dirty="0">
                <a:solidFill>
                  <a:srgbClr val="1D5FC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03</a:t>
            </a:r>
            <a:endParaRPr lang="en-US" sz="850" dirty="0"/>
          </a:p>
        </p:txBody>
      </p:sp>
      <p:sp>
        <p:nvSpPr>
          <p:cNvPr id="8" name="Shape 6"/>
          <p:cNvSpPr/>
          <p:nvPr/>
        </p:nvSpPr>
        <p:spPr>
          <a:xfrm>
            <a:off x="502920" y="1737360"/>
            <a:ext cx="2940908" cy="4617720"/>
          </a:xfrm>
          <a:prstGeom prst="roundRect">
            <a:avLst>
              <a:gd name="adj" fmla="val 1866"/>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Text 7"/>
          <p:cNvSpPr/>
          <p:nvPr/>
        </p:nvSpPr>
        <p:spPr>
          <a:xfrm>
            <a:off x="667512" y="1901952"/>
            <a:ext cx="2611724" cy="274320"/>
          </a:xfrm>
          <a:prstGeom prst="rect">
            <a:avLst/>
          </a:prstGeom>
          <a:noFill/>
          <a:ln/>
        </p:spPr>
        <p:txBody>
          <a:bodyPr wrap="square" lIns="0" tIns="0" rIns="0" bIns="0" rtlCol="0" anchor="ctr"/>
          <a:lstStyle/>
          <a:p>
            <a:pPr indent="0" marL="0">
              <a:buNone/>
            </a:pPr>
            <a:r>
              <a:rPr lang="en-US" sz="1050" b="1" dirty="0">
                <a:solidFill>
                  <a:srgbClr val="1D5FCC"/>
                </a:solidFill>
                <a:latin typeface="Arial" pitchFamily="34" charset="0"/>
                <a:ea typeface="Arial" pitchFamily="34" charset="-122"/>
                <a:cs typeface="Arial" pitchFamily="34" charset="-120"/>
              </a:rPr>
              <a:t>01  </a:t>
            </a:r>
            <a:pPr indent="0" marL="0">
              <a:buNone/>
            </a:pPr>
            <a:r>
              <a:rPr lang="en-US" sz="1050" dirty="0">
                <a:solidFill>
                  <a:srgbClr val="595959"/>
                </a:solidFill>
                <a:latin typeface="Arial" pitchFamily="34" charset="0"/>
                <a:ea typeface="Arial" pitchFamily="34" charset="-122"/>
                <a:cs typeface="Arial" pitchFamily="34" charset="-120"/>
              </a:rPr>
              <a:t>Market sizing</a:t>
            </a:r>
            <a:endParaRPr lang="en-US" sz="1050" dirty="0"/>
          </a:p>
        </p:txBody>
      </p:sp>
      <p:sp>
        <p:nvSpPr>
          <p:cNvPr id="10" name="Text 8"/>
          <p:cNvSpPr/>
          <p:nvPr/>
        </p:nvSpPr>
        <p:spPr>
          <a:xfrm>
            <a:off x="667512" y="2438019"/>
            <a:ext cx="2611724" cy="274320"/>
          </a:xfrm>
          <a:prstGeom prst="rect">
            <a:avLst/>
          </a:prstGeom>
          <a:noFill/>
          <a:ln/>
        </p:spPr>
        <p:txBody>
          <a:bodyPr wrap="square" lIns="0" tIns="0" rIns="0" bIns="0" rtlCol="0" anchor="ctr"/>
          <a:lstStyle/>
          <a:p>
            <a:pPr indent="0" marL="0">
              <a:buNone/>
            </a:pPr>
            <a:r>
              <a:rPr lang="en-US" sz="1050" b="1" dirty="0">
                <a:solidFill>
                  <a:srgbClr val="1D5FCC"/>
                </a:solidFill>
                <a:latin typeface="Arial" pitchFamily="34" charset="0"/>
                <a:ea typeface="Arial" pitchFamily="34" charset="-122"/>
                <a:cs typeface="Arial" pitchFamily="34" charset="-120"/>
              </a:rPr>
              <a:t>02  </a:t>
            </a:r>
            <a:pPr indent="0" marL="0">
              <a:buNone/>
            </a:pPr>
            <a:r>
              <a:rPr lang="en-US" sz="1050" dirty="0">
                <a:solidFill>
                  <a:srgbClr val="1A1A1A"/>
                </a:solidFill>
                <a:latin typeface="Arial" pitchFamily="34" charset="0"/>
                <a:ea typeface="Arial" pitchFamily="34" charset="-122"/>
                <a:cs typeface="Arial" pitchFamily="34" charset="-120"/>
              </a:rPr>
              <a:t>Installed-base analysis</a:t>
            </a:r>
            <a:endParaRPr lang="en-US" sz="1050" dirty="0"/>
          </a:p>
        </p:txBody>
      </p:sp>
      <p:sp>
        <p:nvSpPr>
          <p:cNvPr id="11" name="Text 9"/>
          <p:cNvSpPr/>
          <p:nvPr/>
        </p:nvSpPr>
        <p:spPr>
          <a:xfrm>
            <a:off x="667512" y="2974086"/>
            <a:ext cx="2611724" cy="274320"/>
          </a:xfrm>
          <a:prstGeom prst="rect">
            <a:avLst/>
          </a:prstGeom>
          <a:noFill/>
          <a:ln/>
        </p:spPr>
        <p:txBody>
          <a:bodyPr wrap="square" lIns="0" tIns="0" rIns="0" bIns="0" rtlCol="0" anchor="ctr"/>
          <a:lstStyle/>
          <a:p>
            <a:pPr indent="0" marL="0">
              <a:buNone/>
            </a:pPr>
            <a:r>
              <a:rPr lang="en-US" sz="1050" b="1" dirty="0">
                <a:solidFill>
                  <a:srgbClr val="1D5FCC"/>
                </a:solidFill>
                <a:latin typeface="Arial" pitchFamily="34" charset="0"/>
                <a:ea typeface="Arial" pitchFamily="34" charset="-122"/>
                <a:cs typeface="Arial" pitchFamily="34" charset="-120"/>
              </a:rPr>
              <a:t>03  </a:t>
            </a:r>
            <a:pPr indent="0" marL="0">
              <a:buNone/>
            </a:pPr>
            <a:r>
              <a:rPr lang="en-US" sz="1050" dirty="0">
                <a:solidFill>
                  <a:srgbClr val="595959"/>
                </a:solidFill>
                <a:latin typeface="Arial" pitchFamily="34" charset="0"/>
                <a:ea typeface="Arial" pitchFamily="34" charset="-122"/>
                <a:cs typeface="Arial" pitchFamily="34" charset="-120"/>
              </a:rPr>
              <a:t>Customer interviews (n=42)</a:t>
            </a:r>
            <a:endParaRPr lang="en-US" sz="1050" dirty="0"/>
          </a:p>
        </p:txBody>
      </p:sp>
      <p:sp>
        <p:nvSpPr>
          <p:cNvPr id="12" name="Text 10"/>
          <p:cNvSpPr/>
          <p:nvPr/>
        </p:nvSpPr>
        <p:spPr>
          <a:xfrm>
            <a:off x="667512" y="3510153"/>
            <a:ext cx="2611724" cy="274320"/>
          </a:xfrm>
          <a:prstGeom prst="rect">
            <a:avLst/>
          </a:prstGeom>
          <a:noFill/>
          <a:ln/>
        </p:spPr>
        <p:txBody>
          <a:bodyPr wrap="square" lIns="0" tIns="0" rIns="0" bIns="0" rtlCol="0" anchor="ctr"/>
          <a:lstStyle/>
          <a:p>
            <a:pPr indent="0" marL="0">
              <a:buNone/>
            </a:pPr>
            <a:r>
              <a:rPr lang="en-US" sz="1050" b="1" dirty="0">
                <a:solidFill>
                  <a:srgbClr val="1D5FCC"/>
                </a:solidFill>
                <a:latin typeface="Arial" pitchFamily="34" charset="0"/>
                <a:ea typeface="Arial" pitchFamily="34" charset="-122"/>
                <a:cs typeface="Arial" pitchFamily="34" charset="-120"/>
              </a:rPr>
              <a:t>04  </a:t>
            </a:r>
            <a:pPr indent="0" marL="0">
              <a:buNone/>
            </a:pPr>
            <a:r>
              <a:rPr lang="en-US" sz="1050" dirty="0">
                <a:solidFill>
                  <a:srgbClr val="595959"/>
                </a:solidFill>
                <a:latin typeface="Arial" pitchFamily="34" charset="0"/>
                <a:ea typeface="Arial" pitchFamily="34" charset="-122"/>
                <a:cs typeface="Arial" pitchFamily="34" charset="-120"/>
              </a:rPr>
              <a:t>Competitor benchmark</a:t>
            </a:r>
            <a:endParaRPr lang="en-US" sz="1050" dirty="0"/>
          </a:p>
        </p:txBody>
      </p:sp>
      <p:sp>
        <p:nvSpPr>
          <p:cNvPr id="13" name="Text 11"/>
          <p:cNvSpPr/>
          <p:nvPr/>
        </p:nvSpPr>
        <p:spPr>
          <a:xfrm>
            <a:off x="667512" y="4046220"/>
            <a:ext cx="2611724" cy="274320"/>
          </a:xfrm>
          <a:prstGeom prst="rect">
            <a:avLst/>
          </a:prstGeom>
          <a:noFill/>
          <a:ln/>
        </p:spPr>
        <p:txBody>
          <a:bodyPr wrap="square" lIns="0" tIns="0" rIns="0" bIns="0" rtlCol="0" anchor="ctr"/>
          <a:lstStyle/>
          <a:p>
            <a:pPr indent="0" marL="0">
              <a:buNone/>
            </a:pPr>
            <a:r>
              <a:rPr lang="en-US" sz="1050" b="1" dirty="0">
                <a:solidFill>
                  <a:srgbClr val="1D5FCC"/>
                </a:solidFill>
                <a:latin typeface="Arial" pitchFamily="34" charset="0"/>
                <a:ea typeface="Arial" pitchFamily="34" charset="-122"/>
                <a:cs typeface="Arial" pitchFamily="34" charset="-120"/>
              </a:rPr>
              <a:t>05  </a:t>
            </a:r>
            <a:pPr indent="0" marL="0">
              <a:buNone/>
            </a:pPr>
            <a:r>
              <a:rPr lang="en-US" sz="1050" dirty="0">
                <a:solidFill>
                  <a:srgbClr val="595959"/>
                </a:solidFill>
                <a:latin typeface="Arial" pitchFamily="34" charset="0"/>
                <a:ea typeface="Arial" pitchFamily="34" charset="-122"/>
                <a:cs typeface="Arial" pitchFamily="34" charset="-120"/>
              </a:rPr>
              <a:t>Services economics</a:t>
            </a:r>
            <a:endParaRPr lang="en-US" sz="1050" dirty="0"/>
          </a:p>
        </p:txBody>
      </p:sp>
      <p:sp>
        <p:nvSpPr>
          <p:cNvPr id="14" name="Text 12"/>
          <p:cNvSpPr/>
          <p:nvPr/>
        </p:nvSpPr>
        <p:spPr>
          <a:xfrm>
            <a:off x="667512" y="4582287"/>
            <a:ext cx="2611724" cy="274320"/>
          </a:xfrm>
          <a:prstGeom prst="rect">
            <a:avLst/>
          </a:prstGeom>
          <a:noFill/>
          <a:ln/>
        </p:spPr>
        <p:txBody>
          <a:bodyPr wrap="square" lIns="0" tIns="0" rIns="0" bIns="0" rtlCol="0" anchor="ctr"/>
          <a:lstStyle/>
          <a:p>
            <a:pPr indent="0" marL="0">
              <a:buNone/>
            </a:pPr>
            <a:r>
              <a:rPr lang="en-US" sz="1050" b="1" dirty="0">
                <a:solidFill>
                  <a:srgbClr val="1D5FCC"/>
                </a:solidFill>
                <a:latin typeface="Arial" pitchFamily="34" charset="0"/>
                <a:ea typeface="Arial" pitchFamily="34" charset="-122"/>
                <a:cs typeface="Arial" pitchFamily="34" charset="-120"/>
              </a:rPr>
              <a:t>06  </a:t>
            </a:r>
            <a:pPr indent="0" marL="0">
              <a:buNone/>
            </a:pPr>
            <a:r>
              <a:rPr lang="en-US" sz="1050" dirty="0">
                <a:solidFill>
                  <a:srgbClr val="595959"/>
                </a:solidFill>
                <a:latin typeface="Arial" pitchFamily="34" charset="0"/>
                <a:ea typeface="Arial" pitchFamily="34" charset="-122"/>
                <a:cs typeface="Arial" pitchFamily="34" charset="-120"/>
              </a:rPr>
              <a:t>Internal capabilities</a:t>
            </a:r>
            <a:endParaRPr lang="en-US" sz="1050" dirty="0"/>
          </a:p>
        </p:txBody>
      </p:sp>
      <p:sp>
        <p:nvSpPr>
          <p:cNvPr id="15" name="Text 13"/>
          <p:cNvSpPr/>
          <p:nvPr/>
        </p:nvSpPr>
        <p:spPr>
          <a:xfrm>
            <a:off x="667512" y="5118354"/>
            <a:ext cx="2611724" cy="274320"/>
          </a:xfrm>
          <a:prstGeom prst="rect">
            <a:avLst/>
          </a:prstGeom>
          <a:noFill/>
          <a:ln/>
        </p:spPr>
        <p:txBody>
          <a:bodyPr wrap="square" lIns="0" tIns="0" rIns="0" bIns="0" rtlCol="0" anchor="ctr"/>
          <a:lstStyle/>
          <a:p>
            <a:pPr indent="0" marL="0">
              <a:buNone/>
            </a:pPr>
            <a:r>
              <a:rPr lang="en-US" sz="1050" b="1" dirty="0">
                <a:solidFill>
                  <a:srgbClr val="1D5FCC"/>
                </a:solidFill>
                <a:latin typeface="Arial" pitchFamily="34" charset="0"/>
                <a:ea typeface="Arial" pitchFamily="34" charset="-122"/>
                <a:cs typeface="Arial" pitchFamily="34" charset="-120"/>
              </a:rPr>
              <a:t>07  </a:t>
            </a:r>
            <a:pPr indent="0" marL="0">
              <a:buNone/>
            </a:pPr>
            <a:r>
              <a:rPr lang="en-US" sz="1050" dirty="0">
                <a:solidFill>
                  <a:srgbClr val="595959"/>
                </a:solidFill>
                <a:latin typeface="Arial" pitchFamily="34" charset="0"/>
                <a:ea typeface="Arial" pitchFamily="34" charset="-122"/>
                <a:cs typeface="Arial" pitchFamily="34" charset="-120"/>
              </a:rPr>
              <a:t>Financial scenarios</a:t>
            </a:r>
            <a:endParaRPr lang="en-US" sz="1050" dirty="0"/>
          </a:p>
        </p:txBody>
      </p:sp>
      <p:sp>
        <p:nvSpPr>
          <p:cNvPr id="16" name="Text 14"/>
          <p:cNvSpPr/>
          <p:nvPr/>
        </p:nvSpPr>
        <p:spPr>
          <a:xfrm>
            <a:off x="667512" y="5654421"/>
            <a:ext cx="2611724" cy="274320"/>
          </a:xfrm>
          <a:prstGeom prst="rect">
            <a:avLst/>
          </a:prstGeom>
          <a:noFill/>
          <a:ln/>
        </p:spPr>
        <p:txBody>
          <a:bodyPr wrap="square" lIns="0" tIns="0" rIns="0" bIns="0" rtlCol="0" anchor="ctr"/>
          <a:lstStyle/>
          <a:p>
            <a:pPr indent="0" marL="0">
              <a:buNone/>
            </a:pPr>
            <a:r>
              <a:rPr lang="en-US" sz="1050" b="1" dirty="0">
                <a:solidFill>
                  <a:srgbClr val="1D5FCC"/>
                </a:solidFill>
                <a:latin typeface="Arial" pitchFamily="34" charset="0"/>
                <a:ea typeface="Arial" pitchFamily="34" charset="-122"/>
                <a:cs typeface="Arial" pitchFamily="34" charset="-120"/>
              </a:rPr>
              <a:t>08  </a:t>
            </a:r>
            <a:pPr indent="0" marL="0">
              <a:buNone/>
            </a:pPr>
            <a:r>
              <a:rPr lang="en-US" sz="1050" dirty="0">
                <a:solidFill>
                  <a:srgbClr val="595959"/>
                </a:solidFill>
                <a:latin typeface="Arial" pitchFamily="34" charset="0"/>
                <a:ea typeface="Arial" pitchFamily="34" charset="-122"/>
                <a:cs typeface="Arial" pitchFamily="34" charset="-120"/>
              </a:rPr>
              <a:t>Implementation plan</a:t>
            </a:r>
            <a:endParaRPr lang="en-US" sz="1050" dirty="0"/>
          </a:p>
        </p:txBody>
      </p:sp>
      <p:sp>
        <p:nvSpPr>
          <p:cNvPr id="17" name="Text 15"/>
          <p:cNvSpPr/>
          <p:nvPr/>
        </p:nvSpPr>
        <p:spPr>
          <a:xfrm>
            <a:off x="3718148" y="1737360"/>
            <a:ext cx="7940452" cy="274320"/>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Analysis 2: the installed base, the central asset of the case</a:t>
            </a:r>
            <a:endParaRPr lang="en-US" sz="1400" dirty="0"/>
          </a:p>
        </p:txBody>
      </p:sp>
      <p:sp>
        <p:nvSpPr>
          <p:cNvPr id="18" name="Text 16"/>
          <p:cNvSpPr/>
          <p:nvPr/>
        </p:nvSpPr>
        <p:spPr>
          <a:xfrm>
            <a:off x="3718148" y="2148840"/>
            <a:ext cx="7940452" cy="4206240"/>
          </a:xfrm>
          <a:prstGeom prst="rect">
            <a:avLst/>
          </a:prstGeom>
          <a:noFill/>
          <a:ln/>
        </p:spPr>
        <p:txBody>
          <a:bodyPr wrap="square" lIns="0" tIns="0" rIns="0" bIns="0" rtlCol="0" anchor="t"/>
          <a:lstStyle/>
          <a:p>
            <a:pPr algn="l" indent="0" marL="0">
              <a:lnSpc>
                <a:spcPct val="135000"/>
              </a:lnSpc>
              <a:spcAft>
                <a:spcPts val="1200"/>
              </a:spcAft>
              <a:buNone/>
            </a:pPr>
            <a:r>
              <a:rPr lang="en-US" sz="1250" b="1" dirty="0">
                <a:solidFill>
                  <a:srgbClr val="1A1A1A"/>
                </a:solidFill>
                <a:latin typeface="Arial" pitchFamily="34" charset="0"/>
                <a:ea typeface="Arial" pitchFamily="34" charset="-122"/>
                <a:cs typeface="Arial" pitchFamily="34" charset="-120"/>
              </a:rPr>
              <a:t>The 18,400-site installed base is Meridio's foremost strategic asset. </a:t>
            </a:r>
            <a:pPr algn="l" indent="0" marL="0">
              <a:lnSpc>
                <a:spcPct val="135000"/>
              </a:lnSpc>
              <a:spcAft>
                <a:spcPts val="1200"/>
              </a:spcAft>
              <a:buNone/>
            </a:pPr>
            <a:r>
              <a:rPr lang="en-US" sz="1250" dirty="0">
                <a:solidFill>
                  <a:srgbClr val="1A1A1A"/>
                </a:solidFill>
                <a:latin typeface="Arial" pitchFamily="34" charset="0"/>
                <a:ea typeface="Arial" pitchFamily="34" charset="-122"/>
                <a:cs typeface="Arial" pitchFamily="34" charset="-120"/>
              </a:rPr>
              <a:t>Each site generates on average EUR 4,200 per year in maintenance and parts spending, of which Meridio captures only 31% today. The rest goes to independent maintainers, less well equipped but more present commercially.</a:t>
            </a:r>
            <a:endParaRPr lang="en-US" sz="1250" dirty="0"/>
          </a:p>
          <a:p>
            <a:pPr algn="l" indent="0" marL="0">
              <a:lnSpc>
                <a:spcPct val="135000"/>
              </a:lnSpc>
              <a:spcAft>
                <a:spcPts val="1200"/>
              </a:spcAft>
              <a:buNone/>
            </a:pPr>
            <a:r>
              <a:rPr lang="en-US" sz="1250" b="1" dirty="0">
                <a:solidFill>
                  <a:srgbClr val="1A1A1A"/>
                </a:solidFill>
                <a:latin typeface="Arial" pitchFamily="34" charset="0"/>
                <a:ea typeface="Arial" pitchFamily="34" charset="-122"/>
                <a:cs typeface="Arial" pitchFamily="34" charset="-120"/>
              </a:rPr>
              <a:t>Usage data changes the economic equation. </a:t>
            </a:r>
            <a:pPr algn="l" indent="0" marL="0">
              <a:lnSpc>
                <a:spcPct val="135000"/>
              </a:lnSpc>
              <a:spcAft>
                <a:spcPts val="1200"/>
              </a:spcAft>
              <a:buNone/>
            </a:pPr>
            <a:r>
              <a:rPr lang="en-US" sz="1250" dirty="0">
                <a:solidFill>
                  <a:srgbClr val="1A1A1A"/>
                </a:solidFill>
                <a:latin typeface="Arial" pitchFamily="34" charset="0"/>
                <a:ea typeface="Arial" pitchFamily="34" charset="-122"/>
                <a:cs typeface="Arial" pitchFamily="34" charset="-120"/>
              </a:rPr>
              <a:t>Across the 6,800 connected sites, the avoidable-failure rate reaches 38%: predictive maintenance would support selling a premium contract while cutting intervention costs by 22%.</a:t>
            </a:r>
            <a:endParaRPr lang="en-US" sz="1250" dirty="0"/>
          </a:p>
          <a:p>
            <a:pPr algn="l" indent="0" marL="0">
              <a:lnSpc>
                <a:spcPct val="135000"/>
              </a:lnSpc>
              <a:spcAft>
                <a:spcPts val="1200"/>
              </a:spcAft>
              <a:buNone/>
            </a:pPr>
            <a:r>
              <a:rPr lang="en-US" sz="1250" b="1" dirty="0">
                <a:solidFill>
                  <a:srgbClr val="1A1A1A"/>
                </a:solidFill>
                <a:latin typeface="Arial" pitchFamily="34" charset="0"/>
                <a:ea typeface="Arial" pitchFamily="34" charset="-122"/>
                <a:cs typeface="Arial" pitchFamily="34" charset="-120"/>
              </a:rPr>
              <a:t>Field coverage is a defensible advantage. </a:t>
            </a:r>
            <a:pPr algn="l" indent="0" marL="0">
              <a:lnSpc>
                <a:spcPct val="135000"/>
              </a:lnSpc>
              <a:spcAft>
                <a:spcPts val="1200"/>
              </a:spcAft>
              <a:buNone/>
            </a:pPr>
            <a:r>
              <a:rPr lang="en-US" sz="1250" dirty="0">
                <a:solidFill>
                  <a:srgbClr val="1A1A1A"/>
                </a:solidFill>
                <a:latin typeface="Arial" pitchFamily="34" charset="0"/>
                <a:ea typeface="Arial" pitchFamily="34" charset="-122"/>
                <a:cs typeface="Arial" pitchFamily="34" charset="-120"/>
              </a:rPr>
              <a:t>94% of sites are within two hours of a Meridio technician, versus 61% for the best-placed competitor. This gap, costly to replicate, justifies a price premium measured at 8-12% in the customer interviews.</a:t>
            </a:r>
            <a:endParaRPr lang="en-US" sz="1250" dirty="0"/>
          </a:p>
          <a:p>
            <a:pPr algn="l" indent="0" marL="0">
              <a:lnSpc>
                <a:spcPct val="135000"/>
              </a:lnSpc>
              <a:spcAft>
                <a:spcPts val="1200"/>
              </a:spcAft>
              <a:buNone/>
            </a:pPr>
            <a:r>
              <a:rPr lang="en-US" sz="1250" b="1" dirty="0">
                <a:solidFill>
                  <a:srgbClr val="1A1A1A"/>
                </a:solidFill>
                <a:latin typeface="Arial" pitchFamily="34" charset="0"/>
                <a:ea typeface="Arial" pitchFamily="34" charset="-122"/>
                <a:cs typeface="Arial" pitchFamily="34" charset="-120"/>
              </a:rPr>
              <a:t>The window to monetize it is now. </a:t>
            </a:r>
            <a:pPr algn="l" indent="0" marL="0">
              <a:lnSpc>
                <a:spcPct val="135000"/>
              </a:lnSpc>
              <a:spcAft>
                <a:spcPts val="1200"/>
              </a:spcAft>
              <a:buNone/>
            </a:pPr>
            <a:r>
              <a:rPr lang="en-US" sz="1250" dirty="0">
                <a:solidFill>
                  <a:srgbClr val="1A1A1A"/>
                </a:solidFill>
                <a:latin typeface="Arial" pitchFamily="34" charset="0"/>
                <a:ea typeface="Arial" pitchFamily="34" charset="-122"/>
                <a:cs typeface="Arial" pitchFamily="34" charset="-120"/>
              </a:rPr>
              <a:t>Independent maintainers sign roughly 2,300 installed-base contracts per quarter. Each signed contract locks a site for three to five years: the asset does not lose value gradually, it becomes unavailable one signature at a time.</a:t>
            </a:r>
            <a:endParaRPr lang="en-US" sz="125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DIAGNOSIS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Four findings command the shift to services</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04</a:t>
            </a:r>
            <a:endParaRPr lang="en-US" sz="850" dirty="0"/>
          </a:p>
        </p:txBody>
      </p:sp>
      <p:sp>
        <p:nvSpPr>
          <p:cNvPr id="8" name="Shape 6"/>
          <p:cNvSpPr/>
          <p:nvPr/>
        </p:nvSpPr>
        <p:spPr>
          <a:xfrm>
            <a:off x="502920" y="1737360"/>
            <a:ext cx="6851227" cy="1030986"/>
          </a:xfrm>
          <a:prstGeom prst="roundRect">
            <a:avLst>
              <a:gd name="adj" fmla="val 532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Shape 7"/>
          <p:cNvSpPr/>
          <p:nvPr/>
        </p:nvSpPr>
        <p:spPr>
          <a:xfrm>
            <a:off x="630936" y="2097405"/>
            <a:ext cx="310896" cy="310896"/>
          </a:xfrm>
          <a:prstGeom prst="roundRect">
            <a:avLst>
              <a:gd name="adj" fmla="val 14706"/>
            </a:avLst>
          </a:prstGeom>
          <a:solidFill>
            <a:srgbClr val="1D5FCC"/>
          </a:solidFill>
          <a:ln/>
        </p:spPr>
      </p:sp>
      <p:sp>
        <p:nvSpPr>
          <p:cNvPr id="10" name="Text 8"/>
          <p:cNvSpPr/>
          <p:nvPr/>
        </p:nvSpPr>
        <p:spPr>
          <a:xfrm>
            <a:off x="630936" y="2097405"/>
            <a:ext cx="310896" cy="310896"/>
          </a:xfrm>
          <a:prstGeom prst="rect">
            <a:avLst/>
          </a:prstGeom>
          <a:noFill/>
          <a:ln/>
        </p:spPr>
        <p:txBody>
          <a:bodyPr wrap="square" lIns="0" tIns="0" rIns="0" bIns="0" rtlCol="0" anchor="ctr"/>
          <a:lstStyle/>
          <a:p>
            <a:pPr algn="ctr" indent="0" marL="0">
              <a:buNone/>
            </a:pPr>
            <a:r>
              <a:rPr lang="en-US" sz="1200" b="1" dirty="0">
                <a:solidFill>
                  <a:srgbClr val="FFFFFF"/>
                </a:solidFill>
                <a:latin typeface="Arial" pitchFamily="34" charset="0"/>
                <a:ea typeface="Arial" pitchFamily="34" charset="-122"/>
                <a:cs typeface="Arial" pitchFamily="34" charset="-120"/>
              </a:rPr>
              <a:t>01</a:t>
            </a:r>
            <a:endParaRPr lang="en-US" sz="1200" dirty="0"/>
          </a:p>
        </p:txBody>
      </p:sp>
      <p:sp>
        <p:nvSpPr>
          <p:cNvPr id="11" name="Text 9"/>
          <p:cNvSpPr/>
          <p:nvPr/>
        </p:nvSpPr>
        <p:spPr>
          <a:xfrm>
            <a:off x="1069848" y="1810512"/>
            <a:ext cx="6137995" cy="884682"/>
          </a:xfrm>
          <a:prstGeom prst="rect">
            <a:avLst/>
          </a:prstGeom>
          <a:noFill/>
          <a:ln/>
        </p:spPr>
        <p:txBody>
          <a:bodyPr wrap="square" lIns="0" tIns="0" rIns="0" bIns="0" rtlCol="0" anchor="ctr"/>
          <a:lstStyle/>
          <a:p>
            <a:pPr indent="0" marL="0">
              <a:lnSpc>
                <a:spcPct val="108000"/>
              </a:lnSpc>
              <a:buNone/>
            </a:pPr>
            <a:r>
              <a:rPr lang="en-US" sz="1250" b="1" dirty="0">
                <a:solidFill>
                  <a:srgbClr val="1A1A1A"/>
                </a:solidFill>
                <a:latin typeface="Arial" pitchFamily="34" charset="0"/>
                <a:ea typeface="Arial" pitchFamily="34" charset="-122"/>
                <a:cs typeface="Arial" pitchFamily="34" charset="-120"/>
              </a:rPr>
              <a:t>New-equipment sales are plateauing: -2.4% per year since 2023</a:t>
            </a:r>
            <a:endParaRPr lang="en-US" sz="1250" dirty="0"/>
          </a:p>
          <a:p>
            <a:pPr indent="0" marL="0">
              <a:lnSpc>
                <a:spcPct val="108000"/>
              </a:lnSpc>
              <a:buNone/>
            </a:pPr>
            <a:r>
              <a:rPr lang="en-US" sz="1100" dirty="0">
                <a:solidFill>
                  <a:srgbClr val="595959"/>
                </a:solidFill>
                <a:latin typeface="Arial" pitchFamily="34" charset="0"/>
                <a:ea typeface="Arial" pitchFamily="34" charset="-122"/>
                <a:cs typeface="Arial" pitchFamily="34" charset="-120"/>
              </a:rPr>
              <a:t>Target penetration rate reached (87%)</a:t>
            </a:r>
            <a:endParaRPr lang="en-US" sz="1250" dirty="0"/>
          </a:p>
        </p:txBody>
      </p:sp>
      <p:sp>
        <p:nvSpPr>
          <p:cNvPr id="12" name="Shape 10"/>
          <p:cNvSpPr/>
          <p:nvPr/>
        </p:nvSpPr>
        <p:spPr>
          <a:xfrm>
            <a:off x="502920" y="2932938"/>
            <a:ext cx="6851227" cy="1030986"/>
          </a:xfrm>
          <a:prstGeom prst="roundRect">
            <a:avLst>
              <a:gd name="adj" fmla="val 532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3" name="Shape 11"/>
          <p:cNvSpPr/>
          <p:nvPr/>
        </p:nvSpPr>
        <p:spPr>
          <a:xfrm>
            <a:off x="630936" y="3292983"/>
            <a:ext cx="310896" cy="310896"/>
          </a:xfrm>
          <a:prstGeom prst="roundRect">
            <a:avLst>
              <a:gd name="adj" fmla="val 14706"/>
            </a:avLst>
          </a:prstGeom>
          <a:solidFill>
            <a:srgbClr val="1D5FCC"/>
          </a:solidFill>
          <a:ln/>
        </p:spPr>
      </p:sp>
      <p:sp>
        <p:nvSpPr>
          <p:cNvPr id="14" name="Text 12"/>
          <p:cNvSpPr/>
          <p:nvPr/>
        </p:nvSpPr>
        <p:spPr>
          <a:xfrm>
            <a:off x="630936" y="3292983"/>
            <a:ext cx="310896" cy="310896"/>
          </a:xfrm>
          <a:prstGeom prst="rect">
            <a:avLst/>
          </a:prstGeom>
          <a:noFill/>
          <a:ln/>
        </p:spPr>
        <p:txBody>
          <a:bodyPr wrap="square" lIns="0" tIns="0" rIns="0" bIns="0" rtlCol="0" anchor="ctr"/>
          <a:lstStyle/>
          <a:p>
            <a:pPr algn="ctr" indent="0" marL="0">
              <a:buNone/>
            </a:pPr>
            <a:r>
              <a:rPr lang="en-US" sz="1200" b="1" dirty="0">
                <a:solidFill>
                  <a:srgbClr val="FFFFFF"/>
                </a:solidFill>
                <a:latin typeface="Arial" pitchFamily="34" charset="0"/>
                <a:ea typeface="Arial" pitchFamily="34" charset="-122"/>
                <a:cs typeface="Arial" pitchFamily="34" charset="-120"/>
              </a:rPr>
              <a:t>02</a:t>
            </a:r>
            <a:endParaRPr lang="en-US" sz="1200" dirty="0"/>
          </a:p>
        </p:txBody>
      </p:sp>
      <p:sp>
        <p:nvSpPr>
          <p:cNvPr id="15" name="Text 13"/>
          <p:cNvSpPr/>
          <p:nvPr/>
        </p:nvSpPr>
        <p:spPr>
          <a:xfrm>
            <a:off x="1069848" y="3006090"/>
            <a:ext cx="6137995" cy="884682"/>
          </a:xfrm>
          <a:prstGeom prst="rect">
            <a:avLst/>
          </a:prstGeom>
          <a:noFill/>
          <a:ln/>
        </p:spPr>
        <p:txBody>
          <a:bodyPr wrap="square" lIns="0" tIns="0" rIns="0" bIns="0" rtlCol="0" anchor="ctr"/>
          <a:lstStyle/>
          <a:p>
            <a:pPr indent="0" marL="0">
              <a:lnSpc>
                <a:spcPct val="108000"/>
              </a:lnSpc>
              <a:buNone/>
            </a:pPr>
            <a:r>
              <a:rPr lang="en-US" sz="1250" b="1" dirty="0">
                <a:solidFill>
                  <a:srgbClr val="1A1A1A"/>
                </a:solidFill>
                <a:latin typeface="Arial" pitchFamily="34" charset="0"/>
                <a:ea typeface="Arial" pitchFamily="34" charset="-122"/>
                <a:cs typeface="Arial" pitchFamily="34" charset="-120"/>
              </a:rPr>
              <a:t>Services deliver 41% of the margin with 22% of revenue</a:t>
            </a:r>
            <a:endParaRPr lang="en-US" sz="1250" dirty="0"/>
          </a:p>
          <a:p>
            <a:pPr indent="0" marL="0">
              <a:lnSpc>
                <a:spcPct val="108000"/>
              </a:lnSpc>
              <a:buNone/>
            </a:pPr>
            <a:r>
              <a:rPr lang="en-US" sz="1100" dirty="0">
                <a:solidFill>
                  <a:srgbClr val="595959"/>
                </a:solidFill>
                <a:latin typeface="Arial" pitchFamily="34" charset="0"/>
                <a:ea typeface="Arial" pitchFamily="34" charset="-122"/>
                <a:cs typeface="Arial" pitchFamily="34" charset="-120"/>
              </a:rPr>
              <a:t>14% organic growth per year, without investment</a:t>
            </a:r>
            <a:endParaRPr lang="en-US" sz="1250" dirty="0"/>
          </a:p>
        </p:txBody>
      </p:sp>
      <p:sp>
        <p:nvSpPr>
          <p:cNvPr id="16" name="Shape 14"/>
          <p:cNvSpPr/>
          <p:nvPr/>
        </p:nvSpPr>
        <p:spPr>
          <a:xfrm>
            <a:off x="502920" y="4128516"/>
            <a:ext cx="6851227" cy="1030986"/>
          </a:xfrm>
          <a:prstGeom prst="roundRect">
            <a:avLst>
              <a:gd name="adj" fmla="val 532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7" name="Shape 15"/>
          <p:cNvSpPr/>
          <p:nvPr/>
        </p:nvSpPr>
        <p:spPr>
          <a:xfrm>
            <a:off x="630936" y="4488561"/>
            <a:ext cx="310896" cy="310896"/>
          </a:xfrm>
          <a:prstGeom prst="roundRect">
            <a:avLst>
              <a:gd name="adj" fmla="val 14706"/>
            </a:avLst>
          </a:prstGeom>
          <a:solidFill>
            <a:srgbClr val="1D5FCC"/>
          </a:solidFill>
          <a:ln/>
        </p:spPr>
      </p:sp>
      <p:sp>
        <p:nvSpPr>
          <p:cNvPr id="18" name="Text 16"/>
          <p:cNvSpPr/>
          <p:nvPr/>
        </p:nvSpPr>
        <p:spPr>
          <a:xfrm>
            <a:off x="630936" y="4488561"/>
            <a:ext cx="310896" cy="310896"/>
          </a:xfrm>
          <a:prstGeom prst="rect">
            <a:avLst/>
          </a:prstGeom>
          <a:noFill/>
          <a:ln/>
        </p:spPr>
        <p:txBody>
          <a:bodyPr wrap="square" lIns="0" tIns="0" rIns="0" bIns="0" rtlCol="0" anchor="ctr"/>
          <a:lstStyle/>
          <a:p>
            <a:pPr algn="ctr" indent="0" marL="0">
              <a:buNone/>
            </a:pPr>
            <a:r>
              <a:rPr lang="en-US" sz="1200" b="1" dirty="0">
                <a:solidFill>
                  <a:srgbClr val="FFFFFF"/>
                </a:solidFill>
                <a:latin typeface="Arial" pitchFamily="34" charset="0"/>
                <a:ea typeface="Arial" pitchFamily="34" charset="-122"/>
                <a:cs typeface="Arial" pitchFamily="34" charset="-120"/>
              </a:rPr>
              <a:t>03</a:t>
            </a:r>
            <a:endParaRPr lang="en-US" sz="1200" dirty="0"/>
          </a:p>
        </p:txBody>
      </p:sp>
      <p:sp>
        <p:nvSpPr>
          <p:cNvPr id="19" name="Text 17"/>
          <p:cNvSpPr/>
          <p:nvPr/>
        </p:nvSpPr>
        <p:spPr>
          <a:xfrm>
            <a:off x="1069848" y="4201668"/>
            <a:ext cx="6137995" cy="884682"/>
          </a:xfrm>
          <a:prstGeom prst="rect">
            <a:avLst/>
          </a:prstGeom>
          <a:noFill/>
          <a:ln/>
        </p:spPr>
        <p:txBody>
          <a:bodyPr wrap="square" lIns="0" tIns="0" rIns="0" bIns="0" rtlCol="0" anchor="ctr"/>
          <a:lstStyle/>
          <a:p>
            <a:pPr indent="0" marL="0">
              <a:lnSpc>
                <a:spcPct val="108000"/>
              </a:lnSpc>
              <a:buNone/>
            </a:pPr>
            <a:r>
              <a:rPr lang="en-US" sz="1250" b="1" dirty="0">
                <a:solidFill>
                  <a:srgbClr val="1A1A1A"/>
                </a:solidFill>
                <a:latin typeface="Arial" pitchFamily="34" charset="0"/>
                <a:ea typeface="Arial" pitchFamily="34" charset="-122"/>
                <a:cs typeface="Arial" pitchFamily="34" charset="-120"/>
              </a:rPr>
              <a:t>69% of installed-base maintenance escapes Meridio</a:t>
            </a:r>
            <a:endParaRPr lang="en-US" sz="1250" dirty="0"/>
          </a:p>
          <a:p>
            <a:pPr indent="0" marL="0">
              <a:lnSpc>
                <a:spcPct val="108000"/>
              </a:lnSpc>
              <a:buNone/>
            </a:pPr>
            <a:r>
              <a:rPr lang="en-US" sz="1100" dirty="0">
                <a:solidFill>
                  <a:srgbClr val="595959"/>
                </a:solidFill>
                <a:latin typeface="Arial" pitchFamily="34" charset="0"/>
                <a:ea typeface="Arial" pitchFamily="34" charset="-122"/>
                <a:cs typeface="Arial" pitchFamily="34" charset="-120"/>
              </a:rPr>
              <a:t>Captured by less well-equipped independents</a:t>
            </a:r>
            <a:endParaRPr lang="en-US" sz="1250" dirty="0"/>
          </a:p>
        </p:txBody>
      </p:sp>
      <p:sp>
        <p:nvSpPr>
          <p:cNvPr id="20" name="Shape 18"/>
          <p:cNvSpPr/>
          <p:nvPr/>
        </p:nvSpPr>
        <p:spPr>
          <a:xfrm>
            <a:off x="502920" y="5324094"/>
            <a:ext cx="6851227" cy="1030986"/>
          </a:xfrm>
          <a:prstGeom prst="roundRect">
            <a:avLst>
              <a:gd name="adj" fmla="val 5322"/>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1" name="Shape 19"/>
          <p:cNvSpPr/>
          <p:nvPr/>
        </p:nvSpPr>
        <p:spPr>
          <a:xfrm>
            <a:off x="630936" y="5684139"/>
            <a:ext cx="310896" cy="310896"/>
          </a:xfrm>
          <a:prstGeom prst="roundRect">
            <a:avLst>
              <a:gd name="adj" fmla="val 14706"/>
            </a:avLst>
          </a:prstGeom>
          <a:solidFill>
            <a:srgbClr val="1D5FCC"/>
          </a:solidFill>
          <a:ln/>
        </p:spPr>
      </p:sp>
      <p:sp>
        <p:nvSpPr>
          <p:cNvPr id="22" name="Text 20"/>
          <p:cNvSpPr/>
          <p:nvPr/>
        </p:nvSpPr>
        <p:spPr>
          <a:xfrm>
            <a:off x="630936" y="5684139"/>
            <a:ext cx="310896" cy="310896"/>
          </a:xfrm>
          <a:prstGeom prst="rect">
            <a:avLst/>
          </a:prstGeom>
          <a:noFill/>
          <a:ln/>
        </p:spPr>
        <p:txBody>
          <a:bodyPr wrap="square" lIns="0" tIns="0" rIns="0" bIns="0" rtlCol="0" anchor="ctr"/>
          <a:lstStyle/>
          <a:p>
            <a:pPr algn="ctr" indent="0" marL="0">
              <a:buNone/>
            </a:pPr>
            <a:r>
              <a:rPr lang="en-US" sz="1200" b="1" dirty="0">
                <a:solidFill>
                  <a:srgbClr val="FFFFFF"/>
                </a:solidFill>
                <a:latin typeface="Arial" pitchFamily="34" charset="0"/>
                <a:ea typeface="Arial" pitchFamily="34" charset="-122"/>
                <a:cs typeface="Arial" pitchFamily="34" charset="-120"/>
              </a:rPr>
              <a:t>04</a:t>
            </a:r>
            <a:endParaRPr lang="en-US" sz="1200" dirty="0"/>
          </a:p>
        </p:txBody>
      </p:sp>
      <p:sp>
        <p:nvSpPr>
          <p:cNvPr id="23" name="Text 21"/>
          <p:cNvSpPr/>
          <p:nvPr/>
        </p:nvSpPr>
        <p:spPr>
          <a:xfrm>
            <a:off x="1069848" y="5397246"/>
            <a:ext cx="6137995" cy="884682"/>
          </a:xfrm>
          <a:prstGeom prst="rect">
            <a:avLst/>
          </a:prstGeom>
          <a:noFill/>
          <a:ln/>
        </p:spPr>
        <p:txBody>
          <a:bodyPr wrap="square" lIns="0" tIns="0" rIns="0" bIns="0" rtlCol="0" anchor="ctr"/>
          <a:lstStyle/>
          <a:p>
            <a:pPr indent="0" marL="0">
              <a:lnSpc>
                <a:spcPct val="108000"/>
              </a:lnSpc>
              <a:buNone/>
            </a:pPr>
            <a:r>
              <a:rPr lang="en-US" sz="1250" b="1" dirty="0">
                <a:solidFill>
                  <a:srgbClr val="1A1A1A"/>
                </a:solidFill>
                <a:latin typeface="Arial" pitchFamily="34" charset="0"/>
                <a:ea typeface="Arial" pitchFamily="34" charset="-122"/>
                <a:cs typeface="Arial" pitchFamily="34" charset="-120"/>
              </a:rPr>
              <a:t>Two competitors are preparing managed offers</a:t>
            </a:r>
            <a:endParaRPr lang="en-US" sz="1250" dirty="0"/>
          </a:p>
          <a:p>
            <a:pPr indent="0" marL="0">
              <a:lnSpc>
                <a:spcPct val="108000"/>
              </a:lnSpc>
              <a:buNone/>
            </a:pPr>
            <a:r>
              <a:rPr lang="en-US" sz="1100" dirty="0">
                <a:solidFill>
                  <a:srgbClr val="595959"/>
                </a:solidFill>
                <a:latin typeface="Arial" pitchFamily="34" charset="0"/>
                <a:ea typeface="Arial" pitchFamily="34" charset="-122"/>
                <a:cs typeface="Arial" pitchFamily="34" charset="-120"/>
              </a:rPr>
              <a:t>Q1 2026 announcements; field coverage still inferior</a:t>
            </a:r>
            <a:endParaRPr lang="en-US" sz="1250" dirty="0"/>
          </a:p>
        </p:txBody>
      </p:sp>
      <p:sp>
        <p:nvSpPr>
          <p:cNvPr id="24" name="Shape 22"/>
          <p:cNvSpPr/>
          <p:nvPr/>
        </p:nvSpPr>
        <p:spPr>
          <a:xfrm>
            <a:off x="7628467" y="1737360"/>
            <a:ext cx="4030133" cy="4617720"/>
          </a:xfrm>
          <a:prstGeom prst="roundRect">
            <a:avLst>
              <a:gd name="adj" fmla="val 1361"/>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5" name="Shape 23"/>
          <p:cNvSpPr/>
          <p:nvPr/>
        </p:nvSpPr>
        <p:spPr>
          <a:xfrm>
            <a:off x="7628467" y="1792224"/>
            <a:ext cx="73152" cy="4507992"/>
          </a:xfrm>
          <a:prstGeom prst="roundRect">
            <a:avLst>
              <a:gd name="adj" fmla="val 50000"/>
            </a:avLst>
          </a:prstGeom>
          <a:solidFill>
            <a:srgbClr val="2E7CF6"/>
          </a:solidFill>
          <a:ln/>
        </p:spPr>
      </p:sp>
      <p:sp>
        <p:nvSpPr>
          <p:cNvPr id="26" name="Text 24"/>
          <p:cNvSpPr/>
          <p:nvPr/>
        </p:nvSpPr>
        <p:spPr>
          <a:xfrm>
            <a:off x="7884499" y="1938528"/>
            <a:ext cx="3572933" cy="292608"/>
          </a:xfrm>
          <a:prstGeom prst="rect">
            <a:avLst/>
          </a:prstGeom>
          <a:noFill/>
          <a:ln/>
        </p:spPr>
        <p:txBody>
          <a:bodyPr wrap="square" lIns="0" tIns="0" rIns="0" bIns="0" rtlCol="0" anchor="ctr"/>
          <a:lstStyle/>
          <a:p>
            <a:pPr indent="0" marL="0">
              <a:buNone/>
            </a:pPr>
            <a:r>
              <a:rPr lang="en-US" sz="1500" b="1" dirty="0">
                <a:solidFill>
                  <a:srgbClr val="1D5FCC"/>
                </a:solidFill>
                <a:latin typeface="Arial" pitchFamily="34" charset="0"/>
                <a:ea typeface="Arial" pitchFamily="34" charset="-122"/>
                <a:cs typeface="Arial" pitchFamily="34" charset="-120"/>
              </a:rPr>
              <a:t>So what?</a:t>
            </a:r>
            <a:endParaRPr lang="en-US" sz="1500" dirty="0"/>
          </a:p>
        </p:txBody>
      </p:sp>
      <p:sp>
        <p:nvSpPr>
          <p:cNvPr id="27" name="Text 25"/>
          <p:cNvSpPr/>
          <p:nvPr/>
        </p:nvSpPr>
        <p:spPr>
          <a:xfrm>
            <a:off x="7884499" y="2350008"/>
            <a:ext cx="3572933" cy="3758184"/>
          </a:xfrm>
          <a:prstGeom prst="rect">
            <a:avLst/>
          </a:prstGeom>
          <a:noFill/>
          <a:ln/>
        </p:spPr>
        <p:txBody>
          <a:bodyPr wrap="square" lIns="0" tIns="0" rIns="0" bIns="0" rtlCol="0" anchor="t"/>
          <a:lstStyle/>
          <a:p>
            <a:pPr indent="0" marL="0">
              <a:lnSpc>
                <a:spcPct val="125000"/>
              </a:lnSpc>
              <a:buNone/>
            </a:pPr>
            <a:r>
              <a:rPr lang="en-US" sz="1200" dirty="0">
                <a:solidFill>
                  <a:srgbClr val="1A1A1A"/>
                </a:solidFill>
                <a:latin typeface="Arial" pitchFamily="34" charset="0"/>
                <a:ea typeface="Arial" pitchFamily="34" charset="-122"/>
                <a:cs typeface="Arial" pitchFamily="34" charset="-120"/>
              </a:rPr>
              <a:t>The status quo protects neither revenue (new-sales ceiling) nor margin (maintenance leakage).</a:t>
            </a:r>
            <a:endParaRPr lang="en-US" sz="1200" dirty="0"/>
          </a:p>
          <a:p>
            <a:pPr indent="0" marL="0">
              <a:lnSpc>
                <a:spcPct val="125000"/>
              </a:lnSpc>
              <a:buNone/>
            </a:pPr>
            <a:endParaRPr lang="en-US" sz="1200" dirty="0"/>
          </a:p>
          <a:p>
            <a:pPr indent="0" marL="0">
              <a:lnSpc>
                <a:spcPct val="125000"/>
              </a:lnSpc>
              <a:buNone/>
            </a:pPr>
            <a:r>
              <a:rPr lang="en-US" sz="1200" dirty="0">
                <a:solidFill>
                  <a:srgbClr val="1A1A1A"/>
                </a:solidFill>
                <a:latin typeface="Arial" pitchFamily="34" charset="0"/>
                <a:ea typeface="Arial" pitchFamily="34" charset="-122"/>
                <a:cs typeface="Arial" pitchFamily="34" charset="-120"/>
              </a:rPr>
              <a:t>The services shift is not one growth option among others: it is the only one built on an advantage already paid for — the installed base and field coverage.</a:t>
            </a:r>
            <a:endParaRPr lang="en-US" sz="1200" dirty="0"/>
          </a:p>
          <a:p>
            <a:pPr indent="0" marL="0">
              <a:lnSpc>
                <a:spcPct val="125000"/>
              </a:lnSpc>
              <a:buNone/>
            </a:pPr>
            <a:endParaRPr lang="en-US" sz="1200" dirty="0"/>
          </a:p>
          <a:p>
            <a:pPr indent="0" marL="0">
              <a:lnSpc>
                <a:spcPct val="125000"/>
              </a:lnSpc>
              <a:buNone/>
            </a:pPr>
            <a:r>
              <a:rPr lang="en-US" sz="1200" dirty="0">
                <a:solidFill>
                  <a:srgbClr val="1A1A1A"/>
                </a:solidFill>
                <a:latin typeface="Arial" pitchFamily="34" charset="0"/>
                <a:ea typeface="Arial" pitchFamily="34" charset="-122"/>
                <a:cs typeface="Arial" pitchFamily="34" charset="-120"/>
              </a:rPr>
              <a:t>Timing is the real decision at stake: all four findings are deteriorating in the same direction, and two of them (competition, maintenance attrition) are irreversible once contracts are signed elsewhere.</a:t>
            </a:r>
            <a:endParaRPr lang="en-US" sz="1200" dirty="0"/>
          </a:p>
          <a:p>
            <a:pPr indent="0" marL="0">
              <a:lnSpc>
                <a:spcPct val="125000"/>
              </a:lnSpc>
              <a:buNone/>
            </a:pPr>
            <a:endParaRPr lang="en-US" sz="1200" dirty="0"/>
          </a:p>
          <a:p>
            <a:pPr indent="0" marL="0">
              <a:lnSpc>
                <a:spcPct val="125000"/>
              </a:lnSpc>
              <a:buNone/>
            </a:pPr>
            <a:r>
              <a:rPr lang="en-US" sz="1200" dirty="0">
                <a:solidFill>
                  <a:srgbClr val="1A1A1A"/>
                </a:solidFill>
                <a:latin typeface="Arial" pitchFamily="34" charset="0"/>
                <a:ea typeface="Arial" pitchFamily="34" charset="-122"/>
                <a:cs typeface="Arial" pitchFamily="34" charset="-120"/>
              </a:rPr>
              <a:t>Hence the recommendation to decide at the September committee, before the 2027 budget.</a:t>
            </a:r>
            <a:endParaRPr lang="en-US" sz="12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DECISION</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Three entry routes into managed services, only one maximizes the value of the installed base</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EXECUTION</a:t>
            </a:r>
            <a:endParaRPr lang="en-US" sz="850" dirty="0"/>
          </a:p>
        </p:txBody>
      </p:sp>
      <p:sp>
        <p:nvSpPr>
          <p:cNvPr id="6" name="Text 4"/>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7" name="Text 5"/>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05</a:t>
            </a:r>
            <a:endParaRPr lang="en-US" sz="850" dirty="0"/>
          </a:p>
        </p:txBody>
      </p:sp>
      <p:sp>
        <p:nvSpPr>
          <p:cNvPr id="8" name="Shape 6"/>
          <p:cNvSpPr/>
          <p:nvPr/>
        </p:nvSpPr>
        <p:spPr>
          <a:xfrm>
            <a:off x="502920" y="1737360"/>
            <a:ext cx="2583180" cy="3065929"/>
          </a:xfrm>
          <a:prstGeom prst="roundRect">
            <a:avLst>
              <a:gd name="adj" fmla="val 2124"/>
            </a:avLst>
          </a:prstGeom>
          <a:solidFill>
            <a:srgbClr val="EFF4FE"/>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9" name="Text 7"/>
          <p:cNvSpPr/>
          <p:nvPr/>
        </p:nvSpPr>
        <p:spPr>
          <a:xfrm>
            <a:off x="667512" y="1901952"/>
            <a:ext cx="2253996" cy="274320"/>
          </a:xfrm>
          <a:prstGeom prst="rect">
            <a:avLst/>
          </a:prstGeom>
          <a:noFill/>
          <a:ln/>
        </p:spPr>
        <p:txBody>
          <a:bodyPr wrap="square" lIns="0" tIns="0" rIns="0" bIns="0" rtlCol="0" anchor="ctr"/>
          <a:lstStyle/>
          <a:p>
            <a:pPr indent="0" marL="0">
              <a:buNone/>
            </a:pPr>
            <a:r>
              <a:rPr lang="en-US" sz="1400" b="1" dirty="0">
                <a:solidFill>
                  <a:srgbClr val="1D5FCC"/>
                </a:solidFill>
                <a:latin typeface="Arial" pitchFamily="34" charset="0"/>
                <a:ea typeface="Arial" pitchFamily="34" charset="-122"/>
                <a:cs typeface="Arial" pitchFamily="34" charset="-120"/>
              </a:rPr>
              <a:t>Decision required</a:t>
            </a:r>
            <a:endParaRPr lang="en-US" sz="1400" dirty="0"/>
          </a:p>
        </p:txBody>
      </p:sp>
      <p:sp>
        <p:nvSpPr>
          <p:cNvPr id="10" name="Text 8"/>
          <p:cNvSpPr/>
          <p:nvPr/>
        </p:nvSpPr>
        <p:spPr>
          <a:xfrm>
            <a:off x="667512" y="2286000"/>
            <a:ext cx="2253996" cy="2425849"/>
          </a:xfrm>
          <a:prstGeom prst="rect">
            <a:avLst/>
          </a:prstGeom>
          <a:noFill/>
          <a:ln/>
        </p:spPr>
        <p:txBody>
          <a:bodyPr wrap="square" lIns="0" tIns="0" rIns="0" bIns="0" rtlCol="0" anchor="t"/>
          <a:lstStyle/>
          <a:p>
            <a:pPr indent="0" marL="0">
              <a:lnSpc>
                <a:spcPct val="120000"/>
              </a:lnSpc>
              <a:buNone/>
            </a:pPr>
            <a:r>
              <a:rPr lang="en-US" sz="1200" dirty="0">
                <a:solidFill>
                  <a:srgbClr val="1A1A1A"/>
                </a:solidFill>
                <a:latin typeface="Arial" pitchFamily="34" charset="0"/>
                <a:ea typeface="Arial" pitchFamily="34" charset="-122"/>
                <a:cs typeface="Arial" pitchFamily="34" charset="-120"/>
              </a:rPr>
              <a:t>The committee must decide on the entry route into managed services before the 2027 budget. The choice commits EUR 45-120M of capex, the structure of the sales organization and the competitive timeline: the three routes were assessed against the same grid (time-to-market, customer control, capex, execution risk).</a:t>
            </a:r>
            <a:endParaRPr lang="en-US" sz="1200" dirty="0"/>
          </a:p>
        </p:txBody>
      </p:sp>
      <p:sp>
        <p:nvSpPr>
          <p:cNvPr id="11" name="Shape 9"/>
          <p:cNvSpPr/>
          <p:nvPr/>
        </p:nvSpPr>
        <p:spPr>
          <a:xfrm>
            <a:off x="3360420" y="1737360"/>
            <a:ext cx="2583180" cy="3065929"/>
          </a:xfrm>
          <a:prstGeom prst="roundRect">
            <a:avLst>
              <a:gd name="adj" fmla="val 2124"/>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2" name="Shape 10"/>
          <p:cNvSpPr/>
          <p:nvPr/>
        </p:nvSpPr>
        <p:spPr>
          <a:xfrm>
            <a:off x="3525012" y="1920240"/>
            <a:ext cx="310896" cy="310896"/>
          </a:xfrm>
          <a:prstGeom prst="roundRect">
            <a:avLst>
              <a:gd name="adj" fmla="val 14706"/>
            </a:avLst>
          </a:prstGeom>
          <a:solidFill>
            <a:srgbClr val="1D5FCC"/>
          </a:solidFill>
          <a:ln/>
        </p:spPr>
      </p:sp>
      <p:sp>
        <p:nvSpPr>
          <p:cNvPr id="13" name="Text 11"/>
          <p:cNvSpPr/>
          <p:nvPr/>
        </p:nvSpPr>
        <p:spPr>
          <a:xfrm>
            <a:off x="3525012" y="1920240"/>
            <a:ext cx="310896" cy="310896"/>
          </a:xfrm>
          <a:prstGeom prst="rect">
            <a:avLst/>
          </a:prstGeom>
          <a:noFill/>
          <a:ln/>
        </p:spPr>
        <p:txBody>
          <a:bodyPr wrap="square" lIns="0" tIns="0" rIns="0" bIns="0" rtlCol="0" anchor="ctr"/>
          <a:lstStyle/>
          <a:p>
            <a:pPr algn="ctr" indent="0" marL="0">
              <a:buNone/>
            </a:pPr>
            <a:r>
              <a:rPr lang="en-US" sz="1200" b="1" dirty="0">
                <a:solidFill>
                  <a:srgbClr val="FFFFFF"/>
                </a:solidFill>
                <a:latin typeface="Arial" pitchFamily="34" charset="0"/>
                <a:ea typeface="Arial" pitchFamily="34" charset="-122"/>
                <a:cs typeface="Arial" pitchFamily="34" charset="-120"/>
              </a:rPr>
              <a:t>A</a:t>
            </a:r>
            <a:endParaRPr lang="en-US" sz="1200" dirty="0"/>
          </a:p>
        </p:txBody>
      </p:sp>
      <p:sp>
        <p:nvSpPr>
          <p:cNvPr id="14" name="Text 12"/>
          <p:cNvSpPr/>
          <p:nvPr/>
        </p:nvSpPr>
        <p:spPr>
          <a:xfrm>
            <a:off x="3963924" y="1938528"/>
            <a:ext cx="1815084" cy="274320"/>
          </a:xfrm>
          <a:prstGeom prst="rect">
            <a:avLst/>
          </a:prstGeom>
          <a:noFill/>
          <a:ln/>
        </p:spPr>
        <p:txBody>
          <a:bodyPr wrap="square" lIns="0" tIns="0" rIns="0" bIns="0" rtlCol="0" anchor="ctr"/>
          <a:lstStyle/>
          <a:p>
            <a:pPr indent="0" marL="0">
              <a:buNone/>
            </a:pPr>
            <a:r>
              <a:rPr lang="en-US" sz="1400" b="1" dirty="0">
                <a:solidFill>
                  <a:srgbClr val="1A1A1A"/>
                </a:solidFill>
                <a:latin typeface="Arial" pitchFamily="34" charset="0"/>
                <a:ea typeface="Arial" pitchFamily="34" charset="-122"/>
                <a:cs typeface="Arial" pitchFamily="34" charset="-120"/>
              </a:rPr>
              <a:t>Build</a:t>
            </a:r>
            <a:endParaRPr lang="en-US" sz="1400" dirty="0"/>
          </a:p>
        </p:txBody>
      </p:sp>
      <p:sp>
        <p:nvSpPr>
          <p:cNvPr id="15" name="Text 13"/>
          <p:cNvSpPr/>
          <p:nvPr/>
        </p:nvSpPr>
        <p:spPr>
          <a:xfrm>
            <a:off x="3525012" y="2404872"/>
            <a:ext cx="2253996" cy="2334409"/>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Proprietary platform in 24 months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EUR 120M capex, full control of the roadmap</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High execution risk: 40 tech hires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Time-to-market incompatible with the competitive window</a:t>
            </a:r>
            <a:endParaRPr lang="en-US" sz="1200" dirty="0"/>
          </a:p>
        </p:txBody>
      </p:sp>
      <p:sp>
        <p:nvSpPr>
          <p:cNvPr id="16" name="Shape 14"/>
          <p:cNvSpPr/>
          <p:nvPr/>
        </p:nvSpPr>
        <p:spPr>
          <a:xfrm>
            <a:off x="6217920" y="1737360"/>
            <a:ext cx="2583180" cy="3065929"/>
          </a:xfrm>
          <a:prstGeom prst="roundRect">
            <a:avLst>
              <a:gd name="adj" fmla="val 2124"/>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17" name="Shape 15"/>
          <p:cNvSpPr/>
          <p:nvPr/>
        </p:nvSpPr>
        <p:spPr>
          <a:xfrm>
            <a:off x="6382512" y="1920240"/>
            <a:ext cx="310896" cy="310896"/>
          </a:xfrm>
          <a:prstGeom prst="roundRect">
            <a:avLst>
              <a:gd name="adj" fmla="val 14706"/>
            </a:avLst>
          </a:prstGeom>
          <a:solidFill>
            <a:srgbClr val="1D5FCC"/>
          </a:solidFill>
          <a:ln/>
        </p:spPr>
      </p:sp>
      <p:sp>
        <p:nvSpPr>
          <p:cNvPr id="18" name="Text 16"/>
          <p:cNvSpPr/>
          <p:nvPr/>
        </p:nvSpPr>
        <p:spPr>
          <a:xfrm>
            <a:off x="6382512" y="1920240"/>
            <a:ext cx="310896" cy="310896"/>
          </a:xfrm>
          <a:prstGeom prst="rect">
            <a:avLst/>
          </a:prstGeom>
          <a:noFill/>
          <a:ln/>
        </p:spPr>
        <p:txBody>
          <a:bodyPr wrap="square" lIns="0" tIns="0" rIns="0" bIns="0" rtlCol="0" anchor="ctr"/>
          <a:lstStyle/>
          <a:p>
            <a:pPr algn="ctr" indent="0" marL="0">
              <a:buNone/>
            </a:pPr>
            <a:r>
              <a:rPr lang="en-US" sz="1200" b="1" dirty="0">
                <a:solidFill>
                  <a:srgbClr val="FFFFFF"/>
                </a:solidFill>
                <a:latin typeface="Arial" pitchFamily="34" charset="0"/>
                <a:ea typeface="Arial" pitchFamily="34" charset="-122"/>
                <a:cs typeface="Arial" pitchFamily="34" charset="-120"/>
              </a:rPr>
              <a:t>B</a:t>
            </a:r>
            <a:endParaRPr lang="en-US" sz="1200" dirty="0"/>
          </a:p>
        </p:txBody>
      </p:sp>
      <p:sp>
        <p:nvSpPr>
          <p:cNvPr id="19" name="Text 17"/>
          <p:cNvSpPr/>
          <p:nvPr/>
        </p:nvSpPr>
        <p:spPr>
          <a:xfrm>
            <a:off x="6821424" y="1938528"/>
            <a:ext cx="1815084" cy="274320"/>
          </a:xfrm>
          <a:prstGeom prst="rect">
            <a:avLst/>
          </a:prstGeom>
          <a:noFill/>
          <a:ln/>
        </p:spPr>
        <p:txBody>
          <a:bodyPr wrap="square" lIns="0" tIns="0" rIns="0" bIns="0" rtlCol="0" anchor="ctr"/>
          <a:lstStyle/>
          <a:p>
            <a:pPr indent="0" marL="0">
              <a:buNone/>
            </a:pPr>
            <a:r>
              <a:rPr lang="en-US" sz="1400" b="1" dirty="0">
                <a:solidFill>
                  <a:srgbClr val="1A1A1A"/>
                </a:solidFill>
                <a:latin typeface="Arial" pitchFamily="34" charset="0"/>
                <a:ea typeface="Arial" pitchFamily="34" charset="-122"/>
                <a:cs typeface="Arial" pitchFamily="34" charset="-120"/>
              </a:rPr>
              <a:t>Acquire</a:t>
            </a:r>
            <a:endParaRPr lang="en-US" sz="1400" dirty="0"/>
          </a:p>
        </p:txBody>
      </p:sp>
      <p:sp>
        <p:nvSpPr>
          <p:cNvPr id="20" name="Text 18"/>
          <p:cNvSpPr/>
          <p:nvPr/>
        </p:nvSpPr>
        <p:spPr>
          <a:xfrm>
            <a:off x="6382512" y="2404872"/>
            <a:ext cx="2253996" cy="2334409"/>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Target identified: Novaserv (EUR 34M revenue, profitable)</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Immediate access to 2,100 contracts and 60 technicians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Estimated premium 9-11x EBITDA (market at 8x)</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Main risk: contract retention at announcement</a:t>
            </a:r>
            <a:endParaRPr lang="en-US" sz="1200" dirty="0"/>
          </a:p>
        </p:txBody>
      </p:sp>
      <p:sp>
        <p:nvSpPr>
          <p:cNvPr id="21" name="Shape 19"/>
          <p:cNvSpPr/>
          <p:nvPr/>
        </p:nvSpPr>
        <p:spPr>
          <a:xfrm>
            <a:off x="9075420" y="1737360"/>
            <a:ext cx="2583180" cy="3065929"/>
          </a:xfrm>
          <a:prstGeom prst="roundRect">
            <a:avLst>
              <a:gd name="adj" fmla="val 2124"/>
            </a:avLst>
          </a:prstGeom>
          <a:solidFill>
            <a:srgbClr val="FFFFFF"/>
          </a:soli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2" name="Shape 20"/>
          <p:cNvSpPr/>
          <p:nvPr/>
        </p:nvSpPr>
        <p:spPr>
          <a:xfrm>
            <a:off x="9240012" y="1920240"/>
            <a:ext cx="310896" cy="310896"/>
          </a:xfrm>
          <a:prstGeom prst="roundRect">
            <a:avLst>
              <a:gd name="adj" fmla="val 14706"/>
            </a:avLst>
          </a:prstGeom>
          <a:solidFill>
            <a:srgbClr val="1D5FCC"/>
          </a:solidFill>
          <a:ln/>
        </p:spPr>
      </p:sp>
      <p:sp>
        <p:nvSpPr>
          <p:cNvPr id="23" name="Text 21"/>
          <p:cNvSpPr/>
          <p:nvPr/>
        </p:nvSpPr>
        <p:spPr>
          <a:xfrm>
            <a:off x="9240012" y="1920240"/>
            <a:ext cx="310896" cy="310896"/>
          </a:xfrm>
          <a:prstGeom prst="rect">
            <a:avLst/>
          </a:prstGeom>
          <a:noFill/>
          <a:ln/>
        </p:spPr>
        <p:txBody>
          <a:bodyPr wrap="square" lIns="0" tIns="0" rIns="0" bIns="0" rtlCol="0" anchor="ctr"/>
          <a:lstStyle/>
          <a:p>
            <a:pPr algn="ctr" indent="0" marL="0">
              <a:buNone/>
            </a:pPr>
            <a:r>
              <a:rPr lang="en-US" sz="1200" b="1" dirty="0">
                <a:solidFill>
                  <a:srgbClr val="FFFFFF"/>
                </a:solidFill>
                <a:latin typeface="Arial" pitchFamily="34" charset="0"/>
                <a:ea typeface="Arial" pitchFamily="34" charset="-122"/>
                <a:cs typeface="Arial" pitchFamily="34" charset="-120"/>
              </a:rPr>
              <a:t>C</a:t>
            </a:r>
            <a:endParaRPr lang="en-US" sz="1200" dirty="0"/>
          </a:p>
        </p:txBody>
      </p:sp>
      <p:sp>
        <p:nvSpPr>
          <p:cNvPr id="24" name="Text 22"/>
          <p:cNvSpPr/>
          <p:nvPr/>
        </p:nvSpPr>
        <p:spPr>
          <a:xfrm>
            <a:off x="9678924" y="1938528"/>
            <a:ext cx="1815084" cy="274320"/>
          </a:xfrm>
          <a:prstGeom prst="rect">
            <a:avLst/>
          </a:prstGeom>
          <a:noFill/>
          <a:ln/>
        </p:spPr>
        <p:txBody>
          <a:bodyPr wrap="square" lIns="0" tIns="0" rIns="0" bIns="0" rtlCol="0" anchor="ctr"/>
          <a:lstStyle/>
          <a:p>
            <a:pPr indent="0" marL="0">
              <a:buNone/>
            </a:pPr>
            <a:r>
              <a:rPr lang="en-US" sz="1400" b="1" dirty="0">
                <a:solidFill>
                  <a:srgbClr val="1A1A1A"/>
                </a:solidFill>
                <a:latin typeface="Arial" pitchFamily="34" charset="0"/>
                <a:ea typeface="Arial" pitchFamily="34" charset="-122"/>
                <a:cs typeface="Arial" pitchFamily="34" charset="-120"/>
              </a:rPr>
              <a:t>Partner</a:t>
            </a:r>
            <a:endParaRPr lang="en-US" sz="1400" dirty="0"/>
          </a:p>
        </p:txBody>
      </p:sp>
      <p:sp>
        <p:nvSpPr>
          <p:cNvPr id="25" name="Text 23"/>
          <p:cNvSpPr/>
          <p:nvPr/>
        </p:nvSpPr>
        <p:spPr>
          <a:xfrm>
            <a:off x="9240012" y="2404872"/>
            <a:ext cx="2253996" cy="2334409"/>
          </a:xfrm>
          <a:prstGeom prst="rect">
            <a:avLst/>
          </a:prstGeom>
          <a:noFill/>
          <a:ln/>
        </p:spPr>
        <p:txBody>
          <a:bodyPr wrap="square" lIns="0" tIns="0" rIns="0" bIns="0" rtlCol="0" anchor="t"/>
          <a:lstStyle/>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JV with an established IoT vendor (2 candidates)</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EUR 45M capex, 12-month time-to-market</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60/40 margin split on the premium tier</a:t>
            </a:r>
            <a:endParaRPr lang="en-US" sz="1200" dirty="0"/>
          </a:p>
          <a:p>
            <a:pPr algn="l" marL="165100" indent="-165100">
              <a:lnSpc>
                <a:spcPct val="112000"/>
              </a:lnSpc>
              <a:spcAft>
                <a:spcPts val="900"/>
              </a:spcAft>
              <a:buSzPct val="100000"/>
              <a:buChar char="•"/>
            </a:pPr>
            <a:r>
              <a:rPr lang="en-US" sz="1200" dirty="0">
                <a:solidFill>
                  <a:srgbClr val="1A1A1A"/>
                </a:solidFill>
                <a:latin typeface="Arial" pitchFamily="34" charset="0"/>
                <a:ea typeface="Arial" pitchFamily="34" charset="-122"/>
                <a:cs typeface="Arial" pitchFamily="34" charset="-120"/>
              </a:rPr>
              <a:t>Technology dependence to be framed contractually</a:t>
            </a:r>
            <a:endParaRPr lang="en-US" sz="1200" dirty="0"/>
          </a:p>
        </p:txBody>
      </p:sp>
      <p:sp>
        <p:nvSpPr>
          <p:cNvPr id="26" name="SOGRAD~346FD1~154493~90"/>
          <p:cNvSpPr/>
          <p:nvPr/>
        </p:nvSpPr>
        <p:spPr>
          <a:xfrm>
            <a:off x="502920" y="5077609"/>
            <a:ext cx="11155680" cy="1277471"/>
          </a:xfrm>
          <a:prstGeom prst="roundRect">
            <a:avLst>
              <a:gd name="adj" fmla="val 4295"/>
            </a:avLst>
          </a:prstGeom>
          <a:gradFill rotWithShape="1">
            <a:gsLst>
              <a:gs pos="0">
                <a:srgbClr val="346FD1"/>
              </a:gs>
              <a:gs pos="100000">
                <a:srgbClr val="154493"/>
              </a:gs>
            </a:gsLst>
            <a:lin scaled="0" ang="16200000"/>
          </a:gradFill>
          <a:ln w="12700">
            <a:solidFill>
              <a:srgbClr val="CFCFCF"/>
            </a:solidFill>
            <a:prstDash val="solid"/>
          </a:ln>
          <a:effectLst>
            <a:outerShdw sx="100000" sy="100000" kx="0" ky="0" algn="bl" rotWithShape="0" blurRad="88900" dist="25400" dir="2700000">
              <a:srgbClr val="1A1A1A">
                <a:alpha val="12000"/>
              </a:srgbClr>
            </a:outerShdw>
          </a:effectLst>
        </p:spPr>
      </p:sp>
      <p:sp>
        <p:nvSpPr>
          <p:cNvPr id="27" name="Text 25"/>
          <p:cNvSpPr/>
          <p:nvPr/>
        </p:nvSpPr>
        <p:spPr>
          <a:xfrm>
            <a:off x="731520" y="5077609"/>
            <a:ext cx="10698480" cy="1277471"/>
          </a:xfrm>
          <a:prstGeom prst="rect">
            <a:avLst/>
          </a:prstGeom>
          <a:noFill/>
          <a:ln/>
        </p:spPr>
        <p:txBody>
          <a:bodyPr wrap="square" lIns="0" tIns="0" rIns="0" bIns="0" rtlCol="0" anchor="ctr"/>
          <a:lstStyle/>
          <a:p>
            <a:pPr indent="0" marL="0">
              <a:lnSpc>
                <a:spcPct val="115000"/>
              </a:lnSpc>
              <a:buNone/>
            </a:pPr>
            <a:r>
              <a:rPr lang="en-US" sz="1250" b="1" dirty="0">
                <a:solidFill>
                  <a:srgbClr val="5B9CFF"/>
                </a:solidFill>
                <a:latin typeface="Arial" pitchFamily="34" charset="0"/>
                <a:ea typeface="Arial" pitchFamily="34" charset="-122"/>
                <a:cs typeface="Arial" pitchFamily="34" charset="-120"/>
              </a:rPr>
              <a:t>Recommendation: </a:t>
            </a:r>
            <a:pPr indent="0" marL="0">
              <a:lnSpc>
                <a:spcPct val="115000"/>
              </a:lnSpc>
              <a:buNone/>
            </a:pPr>
            <a:r>
              <a:rPr lang="en-US" sz="1250" dirty="0">
                <a:solidFill>
                  <a:srgbClr val="FFFFFF"/>
                </a:solidFill>
                <a:latin typeface="Arial" pitchFamily="34" charset="0"/>
                <a:ea typeface="Arial" pitchFamily="34" charset="-122"/>
                <a:cs typeface="Arial" pitchFamily="34" charset="-120"/>
              </a:rPr>
              <a:t>Acquire Novaserv then migrate its contracts to a partner platform: the speed of the acquisition, the economics of the partnership.</a:t>
            </a:r>
            <a:endParaRPr lang="en-US" sz="125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bg>
      <p:bgPr>
        <a:solidFill>
          <a:srgbClr val="FFFFFF"/>
        </a:solidFill>
      </p:bgPr>
    </p:bg>
    <p:spTree>
      <p:nvGrpSpPr>
        <p:cNvPr id="1" name=""/>
        <p:cNvGrpSpPr/>
        <p:nvPr/>
      </p:nvGrpSpPr>
      <p:grpSpPr>
        <a:xfrm>
          <a:off x="0" y="0"/>
          <a:ext cx="0" cy="0"/>
          <a:chOff x="0" y="0"/>
          <a:chExt cx="0" cy="0"/>
        </a:xfrm>
      </p:grpSpPr>
      <p:sp>
        <p:nvSpPr>
          <p:cNvPr id="2" name="Text 0"/>
          <p:cNvSpPr/>
          <p:nvPr/>
        </p:nvSpPr>
        <p:spPr>
          <a:xfrm>
            <a:off x="502920" y="310896"/>
            <a:ext cx="11155680" cy="256032"/>
          </a:xfrm>
          <a:prstGeom prst="rect">
            <a:avLst/>
          </a:prstGeom>
          <a:noFill/>
          <a:ln/>
        </p:spPr>
        <p:txBody>
          <a:bodyPr wrap="square" lIns="0" tIns="0" rIns="0" bIns="0" rtlCol="0" anchor="ctr"/>
          <a:lstStyle/>
          <a:p>
            <a:pPr indent="0" marL="0">
              <a:buNone/>
            </a:pPr>
            <a:r>
              <a:rPr lang="en-US" sz="1050" b="1" spc="200" kern="0" dirty="0">
                <a:solidFill>
                  <a:srgbClr val="1D5FCC"/>
                </a:solidFill>
                <a:latin typeface="Arial" pitchFamily="34" charset="0"/>
                <a:ea typeface="Arial" pitchFamily="34" charset="-122"/>
                <a:cs typeface="Arial" pitchFamily="34" charset="-120"/>
              </a:rPr>
              <a:t>RISKS</a:t>
            </a:r>
            <a:endParaRPr lang="en-US" sz="1050" dirty="0"/>
          </a:p>
        </p:txBody>
      </p:sp>
      <p:sp>
        <p:nvSpPr>
          <p:cNvPr id="3" name="Text 1"/>
          <p:cNvSpPr/>
          <p:nvPr/>
        </p:nvSpPr>
        <p:spPr>
          <a:xfrm>
            <a:off x="502920" y="585216"/>
            <a:ext cx="11155680" cy="822960"/>
          </a:xfrm>
          <a:prstGeom prst="rect">
            <a:avLst/>
          </a:prstGeom>
          <a:noFill/>
          <a:ln/>
        </p:spPr>
        <p:txBody>
          <a:bodyPr wrap="square" lIns="0" tIns="0" rIns="0" bIns="0" rtlCol="0" anchor="t"/>
          <a:lstStyle/>
          <a:p>
            <a:pPr indent="0" marL="0">
              <a:lnSpc>
                <a:spcPct val="102000"/>
              </a:lnSpc>
              <a:buNone/>
            </a:pPr>
            <a:r>
              <a:rPr lang="en-US" sz="2100" b="1" dirty="0">
                <a:solidFill>
                  <a:srgbClr val="1A1A1A"/>
                </a:solidFill>
                <a:latin typeface="Arial" pitchFamily="34" charset="0"/>
                <a:ea typeface="Arial" pitchFamily="34" charset="-122"/>
                <a:cs typeface="Arial" pitchFamily="34" charset="-120"/>
              </a:rPr>
              <a:t>Five major risks are identified, three require action before launch</a:t>
            </a:r>
            <a:endParaRPr lang="en-US" sz="2100" dirty="0"/>
          </a:p>
        </p:txBody>
      </p:sp>
      <p:sp>
        <p:nvSpPr>
          <p:cNvPr id="4" name="Shape 2"/>
          <p:cNvSpPr/>
          <p:nvPr/>
        </p:nvSpPr>
        <p:spPr>
          <a:xfrm>
            <a:off x="502920" y="1435608"/>
            <a:ext cx="11155680" cy="25603"/>
          </a:xfrm>
          <a:prstGeom prst="rect">
            <a:avLst/>
          </a:prstGeom>
          <a:solidFill>
            <a:srgbClr val="2E7CF6"/>
          </a:solidFill>
          <a:ln/>
        </p:spPr>
      </p:sp>
      <p:sp>
        <p:nvSpPr>
          <p:cNvPr id="5" name="Text 3"/>
          <p:cNvSpPr/>
          <p:nvPr/>
        </p:nvSpPr>
        <p:spPr>
          <a:xfrm>
            <a:off x="4160520" y="310896"/>
            <a:ext cx="7498080" cy="256032"/>
          </a:xfrm>
          <a:prstGeom prst="rect">
            <a:avLst/>
          </a:prstGeom>
          <a:noFill/>
          <a:ln/>
        </p:spPr>
        <p:txBody>
          <a:bodyPr wrap="square" lIns="0" tIns="0" rIns="0" bIns="0" rtlCol="0" anchor="ctr"/>
          <a:lstStyle/>
          <a:p>
            <a:pPr algn="r" indent="0" marL="0">
              <a:buNone/>
            </a:pPr>
            <a:r>
              <a:rPr lang="en-US" sz="850" spc="100" kern="0" dirty="0">
                <a:solidFill>
                  <a:srgbClr val="8C8C8C"/>
                </a:solidFill>
                <a:latin typeface="Arial" pitchFamily="34" charset="0"/>
                <a:ea typeface="Arial" pitchFamily="34" charset="-122"/>
                <a:cs typeface="Arial" pitchFamily="34" charset="-120"/>
              </a:rPr>
              <a:t>CONTEXT</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DIAGNOSIS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spc="100" kern="0" dirty="0">
                <a:solidFill>
                  <a:srgbClr val="8C8C8C"/>
                </a:solidFill>
                <a:latin typeface="Arial" pitchFamily="34" charset="0"/>
                <a:ea typeface="Arial" pitchFamily="34" charset="-122"/>
                <a:cs typeface="Arial" pitchFamily="34" charset="-120"/>
              </a:rPr>
              <a:t>OPTIONS</a:t>
            </a:r>
            <a:pPr algn="r" indent="0" marL="0">
              <a:buNone/>
            </a:pPr>
            <a:r>
              <a:rPr lang="en-US" sz="850" spc="100" kern="0" dirty="0">
                <a:solidFill>
                  <a:srgbClr val="8C8C8C"/>
                </a:solidFill>
                <a:latin typeface="Arial" pitchFamily="34" charset="0"/>
                <a:ea typeface="Arial" pitchFamily="34" charset="-122"/>
                <a:cs typeface="Arial" pitchFamily="34" charset="-120"/>
              </a:rPr>
              <a:t>  ·  </a:t>
            </a:r>
            <a:pPr algn="r" indent="0" marL="0">
              <a:buNone/>
            </a:pPr>
            <a:r>
              <a:rPr lang="en-US" sz="850" b="1" spc="100" kern="0" dirty="0">
                <a:solidFill>
                  <a:srgbClr val="1D5FCC"/>
                </a:solidFill>
                <a:latin typeface="Arial" pitchFamily="34" charset="0"/>
                <a:ea typeface="Arial" pitchFamily="34" charset="-122"/>
                <a:cs typeface="Arial" pitchFamily="34" charset="-120"/>
              </a:rPr>
              <a:t>EXECUTION</a:t>
            </a:r>
            <a:endParaRPr lang="en-US" sz="850" dirty="0"/>
          </a:p>
        </p:txBody>
      </p:sp>
      <p:sp>
        <p:nvSpPr>
          <p:cNvPr id="6" name="Shape 4"/>
          <p:cNvSpPr/>
          <p:nvPr/>
        </p:nvSpPr>
        <p:spPr>
          <a:xfrm>
            <a:off x="502920" y="5779008"/>
            <a:ext cx="11155680" cy="548640"/>
          </a:xfrm>
          <a:prstGeom prst="rect">
            <a:avLst/>
          </a:prstGeom>
          <a:solidFill>
            <a:srgbClr val="EFF4FE"/>
          </a:solidFill>
          <a:ln w="6350">
            <a:solidFill>
              <a:srgbClr val="CFCFCF"/>
            </a:solidFill>
            <a:prstDash val="solid"/>
          </a:ln>
        </p:spPr>
      </p:sp>
      <p:sp>
        <p:nvSpPr>
          <p:cNvPr id="7" name="Shape 5"/>
          <p:cNvSpPr/>
          <p:nvPr/>
        </p:nvSpPr>
        <p:spPr>
          <a:xfrm>
            <a:off x="502920" y="5779008"/>
            <a:ext cx="73152" cy="548640"/>
          </a:xfrm>
          <a:prstGeom prst="rect">
            <a:avLst/>
          </a:prstGeom>
          <a:solidFill>
            <a:srgbClr val="2E7CF6"/>
          </a:solidFill>
          <a:ln/>
        </p:spPr>
      </p:sp>
      <p:sp>
        <p:nvSpPr>
          <p:cNvPr id="8" name="Text 6"/>
          <p:cNvSpPr/>
          <p:nvPr/>
        </p:nvSpPr>
        <p:spPr>
          <a:xfrm>
            <a:off x="713232" y="5779008"/>
            <a:ext cx="10835640" cy="548640"/>
          </a:xfrm>
          <a:prstGeom prst="rect">
            <a:avLst/>
          </a:prstGeom>
          <a:noFill/>
          <a:ln/>
        </p:spPr>
        <p:txBody>
          <a:bodyPr wrap="square" lIns="0" tIns="0" rIns="0" bIns="0" rtlCol="0" anchor="ctr"/>
          <a:lstStyle/>
          <a:p>
            <a:pPr indent="0" marL="0">
              <a:lnSpc>
                <a:spcPct val="105000"/>
              </a:lnSpc>
              <a:buNone/>
            </a:pPr>
            <a:r>
              <a:rPr lang="en-US" sz="1200" b="1" dirty="0">
                <a:solidFill>
                  <a:srgbClr val="1D5FCC"/>
                </a:solidFill>
                <a:latin typeface="Arial" pitchFamily="34" charset="0"/>
                <a:ea typeface="Arial" pitchFamily="34" charset="-122"/>
                <a:cs typeface="Arial" pitchFamily="34" charset="-120"/>
              </a:rPr>
              <a:t>Reading: </a:t>
            </a:r>
            <a:pPr indent="0" marL="0">
              <a:lnSpc>
                <a:spcPct val="105000"/>
              </a:lnSpc>
              <a:buNone/>
            </a:pPr>
            <a:r>
              <a:rPr lang="en-US" sz="1200" dirty="0">
                <a:solidFill>
                  <a:srgbClr val="1A1A1A"/>
                </a:solidFill>
                <a:latin typeface="Arial" pitchFamily="34" charset="0"/>
                <a:ea typeface="Arial" pitchFamily="34" charset="-122"/>
                <a:cs typeface="Arial" pitchFamily="34" charset="-120"/>
              </a:rPr>
              <a:t>Risks 1 and 3 drive the timeline: address them before the program's public announcement.</a:t>
            </a:r>
            <a:endParaRPr lang="en-US" sz="1200" dirty="0"/>
          </a:p>
        </p:txBody>
      </p:sp>
      <p:sp>
        <p:nvSpPr>
          <p:cNvPr id="9" name="Text 7"/>
          <p:cNvSpPr/>
          <p:nvPr/>
        </p:nvSpPr>
        <p:spPr>
          <a:xfrm>
            <a:off x="502920" y="6419088"/>
            <a:ext cx="10515600" cy="274320"/>
          </a:xfrm>
          <a:prstGeom prst="rect">
            <a:avLst/>
          </a:prstGeom>
          <a:noFill/>
          <a:ln/>
        </p:spPr>
        <p:txBody>
          <a:bodyPr wrap="square" lIns="0" tIns="0" rIns="0" bIns="0" rtlCol="0" anchor="ctr"/>
          <a:lstStyle/>
          <a:p>
            <a:pPr indent="0" marL="0">
              <a:buNone/>
            </a:pPr>
            <a:r>
              <a:rPr lang="en-US" sz="800" dirty="0">
                <a:solidFill>
                  <a:srgbClr val="8C8C8C"/>
                </a:solidFill>
                <a:latin typeface="Arial" pitchFamily="34" charset="0"/>
                <a:ea typeface="Arial" pitchFamily="34" charset="-122"/>
                <a:cs typeface="Arial" pitchFamily="34" charset="-120"/>
              </a:rPr>
              <a:t>Source: Meridio annual reports 2022-2025; management interviews; Sprint OS analysis</a:t>
            </a:r>
            <a:endParaRPr lang="en-US" sz="800" dirty="0"/>
          </a:p>
        </p:txBody>
      </p:sp>
      <p:sp>
        <p:nvSpPr>
          <p:cNvPr id="10" name="Text 8"/>
          <p:cNvSpPr/>
          <p:nvPr/>
        </p:nvSpPr>
        <p:spPr>
          <a:xfrm>
            <a:off x="11292840" y="6419088"/>
            <a:ext cx="365760" cy="274320"/>
          </a:xfrm>
          <a:prstGeom prst="rect">
            <a:avLst/>
          </a:prstGeom>
          <a:noFill/>
          <a:ln/>
        </p:spPr>
        <p:txBody>
          <a:bodyPr wrap="square" lIns="0" tIns="0" rIns="0" bIns="0" rtlCol="0" anchor="ctr"/>
          <a:lstStyle/>
          <a:p>
            <a:pPr algn="r" indent="0" marL="0">
              <a:buNone/>
            </a:pPr>
            <a:r>
              <a:rPr lang="en-US" sz="850" b="1" dirty="0">
                <a:solidFill>
                  <a:srgbClr val="1D5FCC"/>
                </a:solidFill>
                <a:latin typeface="Arial" pitchFamily="34" charset="0"/>
                <a:ea typeface="Arial" pitchFamily="34" charset="-122"/>
                <a:cs typeface="Arial" pitchFamily="34" charset="-120"/>
              </a:rPr>
              <a:t>06</a:t>
            </a:r>
            <a:endParaRPr lang="en-US" sz="850" dirty="0"/>
          </a:p>
        </p:txBody>
      </p:sp>
      <p:sp>
        <p:nvSpPr>
          <p:cNvPr id="11" name="Text 9"/>
          <p:cNvSpPr/>
          <p:nvPr/>
        </p:nvSpPr>
        <p:spPr>
          <a:xfrm>
            <a:off x="502920" y="1719072"/>
            <a:ext cx="11155680" cy="237744"/>
          </a:xfrm>
          <a:prstGeom prst="rect">
            <a:avLst/>
          </a:prstGeom>
          <a:noFill/>
          <a:ln/>
        </p:spPr>
        <p:txBody>
          <a:bodyPr wrap="square" lIns="0" tIns="0" rIns="0" bIns="0" rtlCol="0" anchor="ctr"/>
          <a:lstStyle/>
          <a:p>
            <a:pPr indent="0" marL="0">
              <a:buNone/>
            </a:pPr>
            <a:r>
              <a:rPr lang="en-US" sz="1000" b="1" dirty="0">
                <a:solidFill>
                  <a:srgbClr val="595959"/>
                </a:solidFill>
                <a:latin typeface="Arial" pitchFamily="34" charset="0"/>
                <a:ea typeface="Arial" pitchFamily="34" charset="-122"/>
                <a:cs typeface="Arial" pitchFamily="34" charset="-120"/>
              </a:rPr>
              <a:t>Program risk register, July 2026 assessment</a:t>
            </a:r>
            <a:endParaRPr lang="en-US" sz="1000" dirty="0"/>
          </a:p>
        </p:txBody>
      </p:sp>
      <p:graphicFrame>
        <p:nvGraphicFramePr>
          <p:cNvPr id="10" name="Table 0"/>
          <p:cNvGraphicFramePr>
            <a:graphicFrameLocks noGrp="1"/>
          </p:cNvGraphicFramePr>
          <p:nvPr>
            <p:extLst>
              <p:ext uri="{D42A27DB-BD31-4B8C-83A1-F6EECF244321}">
                <p14:modId xmlns:p14="http://schemas.microsoft.com/office/powerpoint/2010/main" val="1579011935"/>
              </p:ext>
            </p:extLst>
          </p:nvPr>
        </p:nvGraphicFramePr>
        <p:xfrm>
          <a:off x="502920" y="2011680"/>
          <a:ext cx="11155680" cy="914400"/>
        </p:xfrm>
        <a:graphic>
          <a:graphicData uri="http://schemas.openxmlformats.org/drawingml/2006/table">
            <a:tbl>
              <a:tblPr/>
              <a:tblGrid>
                <a:gridCol w="3486150"/>
                <a:gridCol w="1162050"/>
                <a:gridCol w="1162050"/>
                <a:gridCol w="3950970"/>
                <a:gridCol w="1394460"/>
              </a:tblGrid>
              <a:tr h="605028">
                <a:tc>
                  <a:txBody>
                    <a:bodyPr/>
                    <a:lstStyle/>
                    <a:p>
                      <a:pPr algn="l" indent="0" marL="0">
                        <a:buNone/>
                      </a:pPr>
                      <a:r>
                        <a:rPr lang="en-US" sz="1150" b="1" dirty="0">
                          <a:solidFill>
                            <a:srgbClr val="FFFFFF"/>
                          </a:solidFill>
                          <a:latin typeface="Arial" pitchFamily="34" charset="0"/>
                          <a:ea typeface="Arial" pitchFamily="34" charset="-122"/>
                          <a:cs typeface="Arial" pitchFamily="34" charset="-120"/>
                        </a:rPr>
                        <a:t>Risk</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c>
                  <a:txBody>
                    <a:bodyPr/>
                    <a:lstStyle/>
                    <a:p>
                      <a:pPr algn="l" indent="0" marL="0">
                        <a:buNone/>
                      </a:pPr>
                      <a:r>
                        <a:rPr lang="en-US" sz="1150" b="1" dirty="0">
                          <a:solidFill>
                            <a:srgbClr val="FFFFFF"/>
                          </a:solidFill>
                          <a:latin typeface="Arial" pitchFamily="34" charset="0"/>
                          <a:ea typeface="Arial" pitchFamily="34" charset="-122"/>
                          <a:cs typeface="Arial" pitchFamily="34" charset="-120"/>
                        </a:rPr>
                        <a:t>Impact</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c>
                  <a:txBody>
                    <a:bodyPr/>
                    <a:lstStyle/>
                    <a:p>
                      <a:pPr algn="l" indent="0" marL="0">
                        <a:buNone/>
                      </a:pPr>
                      <a:r>
                        <a:rPr lang="en-US" sz="1150" b="1" dirty="0">
                          <a:solidFill>
                            <a:srgbClr val="FFFFFF"/>
                          </a:solidFill>
                          <a:latin typeface="Arial" pitchFamily="34" charset="0"/>
                          <a:ea typeface="Arial" pitchFamily="34" charset="-122"/>
                          <a:cs typeface="Arial" pitchFamily="34" charset="-120"/>
                        </a:rPr>
                        <a:t>Probability</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c>
                  <a:txBody>
                    <a:bodyPr/>
                    <a:lstStyle/>
                    <a:p>
                      <a:pPr algn="l" indent="0" marL="0">
                        <a:buNone/>
                      </a:pPr>
                      <a:r>
                        <a:rPr lang="en-US" sz="1150" b="1" dirty="0">
                          <a:solidFill>
                            <a:srgbClr val="FFFFFF"/>
                          </a:solidFill>
                          <a:latin typeface="Arial" pitchFamily="34" charset="0"/>
                          <a:ea typeface="Arial" pitchFamily="34" charset="-122"/>
                          <a:cs typeface="Arial" pitchFamily="34" charset="-120"/>
                        </a:rPr>
                        <a:t>Mitigation</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c>
                  <a:txBody>
                    <a:bodyPr/>
                    <a:lstStyle/>
                    <a:p>
                      <a:pPr algn="l" indent="0" marL="0">
                        <a:buNone/>
                      </a:pPr>
                      <a:r>
                        <a:rPr lang="en-US" sz="1150" b="1" dirty="0">
                          <a:solidFill>
                            <a:srgbClr val="FFFFFF"/>
                          </a:solidFill>
                          <a:latin typeface="Arial" pitchFamily="34" charset="0"/>
                          <a:ea typeface="Arial" pitchFamily="34" charset="-122"/>
                          <a:cs typeface="Arial" pitchFamily="34" charset="-120"/>
                        </a:rPr>
                        <a:t>Owner</a:t>
                      </a:r>
                      <a:endParaRPr lang="en-US" sz="115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1D5FCC"/>
                    </a:solidFill>
                  </a:tcPr>
                </a:tc>
              </a:tr>
              <a:tr h="605028">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Senior technician attrition</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High</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Medium</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Targeted retention plan (installed-base bonus + expert track) before the announcement</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HR</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r>
              <a:tr h="605028">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Contracts cannibalizing new sales</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Medium</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High</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Linked pricing: equipment discount conditional on a 5-year contract</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Sales Dir.</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r>
              <a:tr h="605028">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Novaserv integration slower than planned</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High</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Medium</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Dedicated integration team, synergy milestones at 6/12/18 months</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PMO</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r>
              <a:tr h="605028">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Price reaction from independents</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Medium</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High</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Segment: predictive premium where data creates the gap</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Strategy</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EFF4FE"/>
                    </a:solidFill>
                  </a:tcPr>
                </a:tc>
              </a:tr>
              <a:tr h="605028">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Platform capex overrun</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High</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Low</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Capped partner architecture, quarterly review</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c>
                  <a:txBody>
                    <a:bodyPr/>
                    <a:lstStyle/>
                    <a:p>
                      <a:pPr algn="l" indent="0" marL="0">
                        <a:buNone/>
                      </a:pPr>
                      <a:r>
                        <a:rPr lang="en-US" sz="1100" dirty="0">
                          <a:solidFill>
                            <a:srgbClr val="1A1A1A"/>
                          </a:solidFill>
                          <a:latin typeface="Arial" pitchFamily="34" charset="0"/>
                          <a:ea typeface="Arial" pitchFamily="34" charset="-122"/>
                          <a:cs typeface="Arial" pitchFamily="34" charset="-120"/>
                        </a:rPr>
                        <a:t>CIO</a:t>
                      </a:r>
                      <a:endParaRPr lang="en-US" sz="1100" dirty="0">
                        <a:latin typeface="Arial" charset="0"/>
                        <a:ea typeface="Arial" charset="0"/>
                        <a:cs typeface="Arial" charset="0"/>
                      </a:endParaRPr>
                    </a:p>
                  </a:txBody>
                  <a:tcPr marL="54864" marR="54864" marT="54864" marB="54864" anchor="ctr">
                    <a:lnL w="6350" cap="flat" cmpd="sng" algn="ctr">
                      <a:solidFill>
                        <a:srgbClr val="CFCFCF"/>
                      </a:solidFill>
                      <a:prstDash val="solid"/>
                      <a:round/>
                      <a:headEnd type="none" w="med" len="med"/>
                      <a:tailEnd type="none" w="med" len="med"/>
                    </a:lnL>
                    <a:lnR w="6350" cap="flat" cmpd="sng" algn="ctr">
                      <a:solidFill>
                        <a:srgbClr val="CFCFCF"/>
                      </a:solidFill>
                      <a:prstDash val="solid"/>
                      <a:round/>
                      <a:headEnd type="none" w="med" len="med"/>
                      <a:tailEnd type="none" w="med" len="med"/>
                    </a:lnR>
                    <a:lnT w="6350" cap="flat" cmpd="sng" algn="ctr">
                      <a:solidFill>
                        <a:srgbClr val="CFCFCF"/>
                      </a:solidFill>
                      <a:prstDash val="solid"/>
                      <a:round/>
                      <a:headEnd type="none" w="med" len="med"/>
                      <a:tailEnd type="none" w="med" len="med"/>
                    </a:lnT>
                    <a:lnB w="6350" cap="flat" cmpd="sng" algn="ctr">
                      <a:solidFill>
                        <a:srgbClr val="CFCFCF"/>
                      </a:solidFill>
                      <a:prstDash val="solid"/>
                      <a:round/>
                      <a:headEnd type="none" w="med" len="med"/>
                      <a:tailEnd type="none" w="med" len="med"/>
                    </a:lnB>
                    <a:solidFill>
                      <a:srgbClr val="FFFFFF"/>
                    </a:solidFill>
                  </a:tcPr>
                </a:tc>
              </a:tr>
            </a:tbl>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37</Slides>
  <Notes>37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37</vt:i4>
      </vt:variant>
    </vt:vector>
  </HeadingPairs>
  <TitlesOfParts>
    <vt:vector size="40"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vector>
  </TitlesOfParts>
  <Company>PptxGenJS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PptxGenJS Presentation</dc:title>
  <dc:subject>PptxGenJS Presentation</dc:subject>
  <dc:creator>PptxGenJS</dc:creator>
  <cp:lastModifiedBy>PptxGenJS</cp:lastModifiedBy>
  <cp:revision>1</cp:revision>
  <dcterms:created xsi:type="dcterms:W3CDTF">2026-07-15T20:08:43Z</dcterms:created>
  <dcterms:modified xsi:type="dcterms:W3CDTF">2026-07-15T20:08:43Z</dcterms:modified>
</cp:coreProperties>
</file>